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20"/>
  </p:notesMasterIdLst>
  <p:handoutMasterIdLst>
    <p:handoutMasterId r:id="rId21"/>
  </p:handoutMasterIdLst>
  <p:sldIdLst>
    <p:sldId id="281" r:id="rId3"/>
    <p:sldId id="274" r:id="rId4"/>
    <p:sldId id="275" r:id="rId5"/>
    <p:sldId id="268" r:id="rId6"/>
    <p:sldId id="280" r:id="rId7"/>
    <p:sldId id="278" r:id="rId8"/>
    <p:sldId id="283" r:id="rId9"/>
    <p:sldId id="279" r:id="rId10"/>
    <p:sldId id="284" r:id="rId11"/>
    <p:sldId id="286" r:id="rId12"/>
    <p:sldId id="285" r:id="rId13"/>
    <p:sldId id="287" r:id="rId14"/>
    <p:sldId id="288" r:id="rId15"/>
    <p:sldId id="289" r:id="rId16"/>
    <p:sldId id="290" r:id="rId17"/>
    <p:sldId id="291" r:id="rId18"/>
    <p:sldId id="292" r:id="rId1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Untitled Section" id="{FDC6A1D0-F731-45C7-B002-F4058FC4D435}">
          <p14:sldIdLst>
            <p14:sldId id="281"/>
            <p14:sldId id="274"/>
            <p14:sldId id="275"/>
            <p14:sldId id="268"/>
            <p14:sldId id="280"/>
            <p14:sldId id="278"/>
            <p14:sldId id="283"/>
            <p14:sldId id="279"/>
            <p14:sldId id="284"/>
            <p14:sldId id="286"/>
            <p14:sldId id="285"/>
            <p14:sldId id="287"/>
            <p14:sldId id="288"/>
            <p14:sldId id="289"/>
            <p14:sldId id="290"/>
            <p14:sldId id="291"/>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nman, Amy (Education)" initials="PA(" lastIdx="1" clrIdx="0">
    <p:extLst>
      <p:ext uri="{19B8F6BF-5375-455C-9EA6-DF929625EA0E}">
        <p15:presenceInfo xmlns:p15="http://schemas.microsoft.com/office/powerpoint/2012/main" userId="S::Amy.Penman@sa.gov.au::6086015f-d3fe-419b-8adc-bd4835b726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99"/>
    <a:srgbClr val="397A80"/>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50179" autoAdjust="0"/>
  </p:normalViewPr>
  <p:slideViewPr>
    <p:cSldViewPr snapToGrid="0" snapToObjects="1">
      <p:cViewPr varScale="1">
        <p:scale>
          <a:sx n="57" d="100"/>
          <a:sy n="57" d="100"/>
        </p:scale>
        <p:origin x="3210" y="66"/>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42" d="100"/>
          <a:sy n="142" d="100"/>
        </p:scale>
        <p:origin x="27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E5F0C9-C1E4-6E4D-A9A8-073544800F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674EFB9-7746-B94F-9F81-17ACBA55D3A5}" type="datetimeFigureOut">
              <a:rPr lang="en-US"/>
              <a:pPr>
                <a:defRPr/>
              </a:pPr>
              <a:t>8/18/2022</a:t>
            </a:fld>
            <a:endParaRPr lang="en-US"/>
          </a:p>
        </p:txBody>
      </p:sp>
      <p:sp>
        <p:nvSpPr>
          <p:cNvPr id="4" name="Footer Placeholder 3">
            <a:extLst>
              <a:ext uri="{FF2B5EF4-FFF2-40B4-BE49-F238E27FC236}">
                <a16:creationId xmlns:a16="http://schemas.microsoft.com/office/drawing/2014/main" id="{E1E1B746-C31F-B142-B256-ACD0387C665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id="{E7C03036-543B-214D-975A-2C85FE324F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8A11DC7-713C-D34B-ABEC-4B149A601EF6}" type="slidenum">
              <a:rPr lang="en-US"/>
              <a:pPr>
                <a:defRPr/>
              </a:pPr>
              <a:t>‹#›</a:t>
            </a:fld>
            <a:endParaRPr lang="en-US"/>
          </a:p>
        </p:txBody>
      </p:sp>
      <p:sp>
        <p:nvSpPr>
          <p:cNvPr id="6" name="Header Placeholder 5">
            <a:extLst>
              <a:ext uri="{FF2B5EF4-FFF2-40B4-BE49-F238E27FC236}">
                <a16:creationId xmlns:a16="http://schemas.microsoft.com/office/drawing/2014/main" id="{CF77B821-42BA-174A-B870-2B60093B0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E210D1-445A-014D-9E5E-C2803113331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71BB06EF-4934-F344-9926-012EC58931FB}"/>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4BEFD3D-09B5-DD4D-A701-245102879761}" type="datetimeFigureOut">
              <a:rPr lang="en-US" altLang="en-US"/>
              <a:pPr>
                <a:defRPr/>
              </a:pPr>
              <a:t>8/18/2022</a:t>
            </a:fld>
            <a:endParaRPr lang="en-US" altLang="en-US"/>
          </a:p>
        </p:txBody>
      </p:sp>
      <p:sp>
        <p:nvSpPr>
          <p:cNvPr id="4" name="Slide Image Placeholder 3">
            <a:extLst>
              <a:ext uri="{FF2B5EF4-FFF2-40B4-BE49-F238E27FC236}">
                <a16:creationId xmlns:a16="http://schemas.microsoft.com/office/drawing/2014/main" id="{6F006509-FF29-BE46-A1BE-49351EC8000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652BC41-A03C-0644-8658-D532A2B33EA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a:extLst>
              <a:ext uri="{FF2B5EF4-FFF2-40B4-BE49-F238E27FC236}">
                <a16:creationId xmlns:a16="http://schemas.microsoft.com/office/drawing/2014/main" id="{27242D62-4C58-8F49-B3EB-DB93B75F720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CEDB9E77-053D-414E-9063-039D9DCFAD5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3A35635-BE63-5041-86F5-9E3F7AE317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dirty="0"/>
          </a:p>
          <a:p>
            <a:r>
              <a:rPr lang="en-AU" b="0" i="1" dirty="0">
                <a:solidFill>
                  <a:srgbClr val="00B050"/>
                </a:solidFill>
              </a:rPr>
              <a:t>Purpose of Slide 1: </a:t>
            </a:r>
            <a:r>
              <a:rPr lang="en-AU" b="0" i="0" dirty="0">
                <a:solidFill>
                  <a:srgbClr val="00B050"/>
                </a:solidFill>
              </a:rPr>
              <a:t>To introduce the parent session and the purpose of the evening</a:t>
            </a:r>
          </a:p>
          <a:p>
            <a:endParaRPr lang="en-AU" b="0" i="1" dirty="0">
              <a:solidFill>
                <a:srgbClr val="00B050"/>
              </a:solidFill>
            </a:endParaRPr>
          </a:p>
          <a:p>
            <a:r>
              <a:rPr lang="en-AU" i="1" dirty="0"/>
              <a:t>Script: </a:t>
            </a:r>
            <a:r>
              <a:rPr lang="en-AU" dirty="0"/>
              <a:t>We are delighted to welcome you to our bullying prevention and response information evening.  </a:t>
            </a:r>
          </a:p>
          <a:p>
            <a:r>
              <a:rPr lang="en-AU" b="1" dirty="0"/>
              <a:t>*Insert general introductions of yourself and the school</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a:t>
            </a:fld>
            <a:endParaRPr lang="en-US" altLang="en-US"/>
          </a:p>
        </p:txBody>
      </p:sp>
    </p:spTree>
    <p:extLst>
      <p:ext uri="{BB962C8B-B14F-4D97-AF65-F5344CB8AC3E}">
        <p14:creationId xmlns:p14="http://schemas.microsoft.com/office/powerpoint/2010/main" val="87668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pPr algn="l" fontAlgn="auto"/>
            <a:endParaRPr lang="en-AU" b="1" i="0" dirty="0">
              <a:solidFill>
                <a:srgbClr val="313537"/>
              </a:solidFill>
              <a:effectLst/>
              <a:latin typeface="merriweather" panose="00000500000000000000" pitchFamily="2" charset="0"/>
            </a:endParaRPr>
          </a:p>
          <a:p>
            <a:pPr algn="l" fontAlgn="auto"/>
            <a:endParaRPr lang="en-AU" b="0" i="0" dirty="0">
              <a:solidFill>
                <a:srgbClr val="313537"/>
              </a:solidFill>
              <a:effectLst/>
              <a:latin typeface="merriweather" panose="00000500000000000000" pitchFamily="2" charset="0"/>
            </a:endParaRPr>
          </a:p>
          <a:p>
            <a:pPr algn="l" fontAlgn="auto"/>
            <a:r>
              <a:rPr lang="en-AU" b="0" i="1" dirty="0">
                <a:solidFill>
                  <a:srgbClr val="313537"/>
                </a:solidFill>
                <a:effectLst/>
                <a:latin typeface="merriweather" panose="00000500000000000000" pitchFamily="2" charset="0"/>
              </a:rPr>
              <a:t>Purpose of Slide 10 </a:t>
            </a:r>
            <a:r>
              <a:rPr lang="en-AU" b="0" i="0" dirty="0">
                <a:solidFill>
                  <a:srgbClr val="313537"/>
                </a:solidFill>
                <a:effectLst/>
                <a:latin typeface="merriweather" panose="00000500000000000000" pitchFamily="2" charset="0"/>
              </a:rPr>
              <a:t>– Outline to parents the specific things they can do to support their child in bullying prevention and response.  We will also outline specific ways to reinforce supportive and inclusive behaviours to enhance continuity between home and school</a:t>
            </a:r>
          </a:p>
          <a:p>
            <a:pPr algn="l" fontAlgn="auto"/>
            <a:endParaRPr lang="en-AU" b="0" i="0" dirty="0">
              <a:solidFill>
                <a:srgbClr val="313537"/>
              </a:solidFill>
              <a:effectLst/>
              <a:latin typeface="merriweather" panose="00000500000000000000" pitchFamily="2" charset="0"/>
            </a:endParaRPr>
          </a:p>
          <a:p>
            <a:pPr algn="l" fontAlgn="auto"/>
            <a:r>
              <a:rPr lang="en-AU" b="0" i="1" dirty="0">
                <a:solidFill>
                  <a:srgbClr val="313537"/>
                </a:solidFill>
                <a:effectLst/>
                <a:latin typeface="merriweather" panose="00000500000000000000" pitchFamily="2" charset="0"/>
              </a:rPr>
              <a:t>Script - </a:t>
            </a:r>
            <a:r>
              <a:rPr lang="en-AU" b="0" i="0" dirty="0">
                <a:solidFill>
                  <a:srgbClr val="313537"/>
                </a:solidFill>
                <a:effectLst/>
                <a:latin typeface="merriweather" panose="00000500000000000000" pitchFamily="2" charset="0"/>
              </a:rPr>
              <a:t>The school aims to work together with you, as parents to:</a:t>
            </a:r>
          </a:p>
          <a:p>
            <a:pPr marL="171450" indent="-171450" algn="l" fontAlgn="auto">
              <a:buFontTx/>
              <a:buChar char="-"/>
            </a:pPr>
            <a:r>
              <a:rPr lang="en-AU" b="0" i="0" dirty="0">
                <a:solidFill>
                  <a:srgbClr val="313537"/>
                </a:solidFill>
                <a:effectLst/>
                <a:latin typeface="merriweather" panose="00000500000000000000" pitchFamily="2" charset="0"/>
              </a:rPr>
              <a:t>Provide a consistent message around what bullying is</a:t>
            </a:r>
          </a:p>
          <a:p>
            <a:pPr marL="0" indent="0" algn="l" fontAlgn="auto">
              <a:buFontTx/>
              <a:buNone/>
            </a:pPr>
            <a:r>
              <a:rPr lang="en-AU" b="0" i="0" dirty="0">
                <a:solidFill>
                  <a:srgbClr val="313537"/>
                </a:solidFill>
                <a:effectLst/>
                <a:latin typeface="merriweather" panose="00000500000000000000" pitchFamily="2" charset="0"/>
              </a:rPr>
              <a:t>And to:</a:t>
            </a:r>
          </a:p>
          <a:p>
            <a:pPr marL="171450" indent="-171450" algn="l" fontAlgn="auto">
              <a:buFontTx/>
              <a:buChar char="-"/>
            </a:pPr>
            <a:r>
              <a:rPr lang="en-AU" b="0" i="0" dirty="0">
                <a:solidFill>
                  <a:srgbClr val="313537"/>
                </a:solidFill>
                <a:effectLst/>
                <a:latin typeface="merriweather" panose="00000500000000000000" pitchFamily="2" charset="0"/>
              </a:rPr>
              <a:t>Reinforce behaviours that are supportive and inclusive</a:t>
            </a:r>
          </a:p>
          <a:p>
            <a:endParaRPr lang="en-AU" b="0" i="0" dirty="0">
              <a:solidFill>
                <a:srgbClr val="313537"/>
              </a:solidFill>
              <a:effectLst/>
              <a:latin typeface="merriweather" panose="00000500000000000000" pitchFamily="2" charset="0"/>
            </a:endParaRPr>
          </a:p>
          <a:p>
            <a:r>
              <a:rPr lang="en-AU" dirty="0"/>
              <a:t>So it is important that we are on the same page when in comes to preventing and responding to bullying.  This includes: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Reinforcing the same understanding of what bullying is and what it is not</a:t>
            </a:r>
          </a:p>
          <a:p>
            <a:pPr marL="171450" indent="-171450">
              <a:buFont typeface="Arial" panose="020B0604020202020204" pitchFamily="34" charset="0"/>
              <a:buChar char="•"/>
            </a:pPr>
            <a:r>
              <a:rPr lang="en-AU" dirty="0"/>
              <a:t>Reinforcing what positive, healthy relationships look like and the things your child can do to build these friendships</a:t>
            </a:r>
          </a:p>
          <a:p>
            <a:pPr marL="171450" indent="-171450">
              <a:buFont typeface="Arial" panose="020B0604020202020204" pitchFamily="34" charset="0"/>
              <a:buChar char="•"/>
            </a:pPr>
            <a:r>
              <a:rPr lang="en-AU" dirty="0"/>
              <a:t>Knowing the steps to take together if your child is involved in a bullying situation</a:t>
            </a:r>
          </a:p>
          <a:p>
            <a:pPr marL="171450" indent="-171450">
              <a:buFont typeface="Arial" panose="020B0604020202020204" pitchFamily="34" charset="0"/>
              <a:buChar char="•"/>
            </a:pPr>
            <a:r>
              <a:rPr lang="en-AU" dirty="0"/>
              <a:t>Opening the lines of communication between school, home and your child</a:t>
            </a:r>
          </a:p>
          <a:p>
            <a:pPr marL="0" indent="0">
              <a:buFont typeface="Arial" panose="020B0604020202020204" pitchFamily="34" charset="0"/>
              <a:buNone/>
            </a:pPr>
            <a:r>
              <a:rPr lang="en-AU" dirty="0"/>
              <a:t>Again this helps to support your children to develop positive social and emotional behaviours that are consistent between school and at home.  </a:t>
            </a:r>
          </a:p>
          <a:p>
            <a:pPr marL="171450" indent="-171450" algn="l" fontAlgn="auto">
              <a:buFontTx/>
              <a:buChar char="-"/>
            </a:pPr>
            <a:endParaRPr lang="en-AU" b="0" i="0" dirty="0">
              <a:solidFill>
                <a:srgbClr val="313537"/>
              </a:solidFill>
              <a:effectLst/>
              <a:latin typeface="merriweather" panose="00000500000000000000" pitchFamily="2" charset="0"/>
            </a:endParaRPr>
          </a:p>
          <a:p>
            <a:pPr marL="0" indent="0" algn="l" fontAlgn="auto">
              <a:buFontTx/>
              <a:buNone/>
            </a:pPr>
            <a:endParaRPr lang="en-AU" b="0" i="0" dirty="0">
              <a:solidFill>
                <a:srgbClr val="313537"/>
              </a:solidFill>
              <a:effectLst/>
              <a:latin typeface="merriweather"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10</a:t>
            </a:fld>
            <a:endParaRPr lang="en-US" altLang="en-US"/>
          </a:p>
        </p:txBody>
      </p:sp>
    </p:spTree>
    <p:extLst>
      <p:ext uri="{BB962C8B-B14F-4D97-AF65-F5344CB8AC3E}">
        <p14:creationId xmlns:p14="http://schemas.microsoft.com/office/powerpoint/2010/main" val="414280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pPr algn="l" fontAlgn="auto"/>
            <a:endParaRPr lang="en-AU" b="0" i="0" dirty="0">
              <a:solidFill>
                <a:srgbClr val="313537"/>
              </a:solidFill>
              <a:effectLst/>
              <a:latin typeface="lato" panose="020F0502020204030203" pitchFamily="34" charset="0"/>
            </a:endParaRPr>
          </a:p>
          <a:p>
            <a:pPr algn="l" fontAlgn="auto" latinLnBrk="0"/>
            <a:r>
              <a:rPr lang="en-AU" b="0" i="1" dirty="0">
                <a:solidFill>
                  <a:srgbClr val="313537"/>
                </a:solidFill>
                <a:effectLst/>
                <a:latin typeface="merriweather" panose="00000500000000000000" pitchFamily="2" charset="0"/>
              </a:rPr>
              <a:t>Purpose of Slide 11 – </a:t>
            </a:r>
            <a:r>
              <a:rPr lang="en-AU" b="0" i="0" dirty="0">
                <a:solidFill>
                  <a:srgbClr val="313537"/>
                </a:solidFill>
                <a:effectLst/>
                <a:latin typeface="merriweather" panose="00000500000000000000" pitchFamily="2" charset="0"/>
              </a:rPr>
              <a:t>Parents and teachers are best placed to recognise when a child or young person is experiencing issues.  However, it is important not to presume that parents know the behaviours to look out for, so it is important to provide parents with some of the main indicators that suggest their child may be experiencing issues, one of which could be bullying,  </a:t>
            </a:r>
          </a:p>
          <a:p>
            <a:pPr algn="l" fontAlgn="auto" latinLnBrk="0"/>
            <a:endParaRPr lang="en-AU" b="0" i="0" dirty="0">
              <a:solidFill>
                <a:srgbClr val="002855"/>
              </a:solidFill>
              <a:effectLst/>
              <a:latin typeface="Museo Sans"/>
            </a:endParaRPr>
          </a:p>
          <a:p>
            <a:pPr algn="l" fontAlgn="auto" latinLnBrk="0"/>
            <a:r>
              <a:rPr lang="en-AU" i="1" dirty="0"/>
              <a:t>Script – </a:t>
            </a:r>
            <a:r>
              <a:rPr lang="en-AU" b="0" i="0" dirty="0">
                <a:solidFill>
                  <a:srgbClr val="002855"/>
                </a:solidFill>
                <a:effectLst/>
                <a:latin typeface="Museo Sans"/>
              </a:rPr>
              <a:t>Changes in behaviour, mood or academic performance may be indications that your child may be experiencing issues, one of which could be bullying. </a:t>
            </a:r>
          </a:p>
          <a:p>
            <a:pPr algn="l" fontAlgn="auto" latinLnBrk="0"/>
            <a:r>
              <a:rPr lang="en-AU" b="0" i="0" dirty="0">
                <a:solidFill>
                  <a:srgbClr val="002855"/>
                </a:solidFill>
                <a:effectLst/>
                <a:latin typeface="Museo Sans"/>
              </a:rPr>
              <a:t>It is important to understand that these may be signs that something else may be happening for your child, but either way they are in need of further support. </a:t>
            </a:r>
          </a:p>
          <a:p>
            <a:pPr algn="l" fontAlgn="auto" latinLnBrk="0"/>
            <a:endParaRPr lang="en-AU" b="0" i="0" dirty="0">
              <a:solidFill>
                <a:srgbClr val="002855"/>
              </a:solidFill>
              <a:effectLst/>
              <a:latin typeface="Museo Sans"/>
            </a:endParaRPr>
          </a:p>
          <a:p>
            <a:pPr algn="l" fontAlgn="auto" latinLnBrk="0"/>
            <a:r>
              <a:rPr lang="en-AU" b="0" i="0" dirty="0">
                <a:solidFill>
                  <a:srgbClr val="002855"/>
                </a:solidFill>
                <a:effectLst/>
                <a:latin typeface="Museo Sans"/>
              </a:rPr>
              <a:t>At school we may see a child or young person:</a:t>
            </a:r>
          </a:p>
          <a:p>
            <a:pPr algn="l" fontAlgn="auto">
              <a:buFont typeface="Arial" panose="020B0604020202020204" pitchFamily="34" charset="0"/>
              <a:buChar char="•"/>
            </a:pPr>
            <a:r>
              <a:rPr lang="en-AU" b="0" i="0" dirty="0">
                <a:solidFill>
                  <a:srgbClr val="002855"/>
                </a:solidFill>
                <a:effectLst/>
                <a:latin typeface="Museo Sans"/>
              </a:rPr>
              <a:t>become aggressive and argumentative</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begin to get into altercations</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appear more tired than usual</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have unexplained absences </a:t>
            </a:r>
            <a:r>
              <a:rPr lang="en-AU" b="0" i="0" dirty="0">
                <a:solidFill>
                  <a:srgbClr val="313537"/>
                </a:solidFill>
                <a:effectLst/>
                <a:latin typeface="Museo Sans"/>
              </a:rPr>
              <a:t>or </a:t>
            </a:r>
            <a:r>
              <a:rPr lang="en-AU" b="0" i="0" dirty="0">
                <a:solidFill>
                  <a:srgbClr val="002855"/>
                </a:solidFill>
                <a:effectLst/>
                <a:latin typeface="Museo Sans"/>
              </a:rPr>
              <a:t>increased lateness</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Isolate </a:t>
            </a:r>
            <a:r>
              <a:rPr lang="en-AU" b="0" i="0" dirty="0">
                <a:solidFill>
                  <a:srgbClr val="313537"/>
                </a:solidFill>
                <a:effectLst/>
                <a:latin typeface="Museo Sans"/>
              </a:rPr>
              <a:t>or </a:t>
            </a:r>
            <a:r>
              <a:rPr lang="en-AU" b="0" i="0" dirty="0">
                <a:solidFill>
                  <a:srgbClr val="002855"/>
                </a:solidFill>
                <a:effectLst/>
                <a:latin typeface="Museo Sans"/>
              </a:rPr>
              <a:t>withdraw from friends and activities they previously enjoyed</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appearing insecure or frightened.</a:t>
            </a:r>
          </a:p>
          <a:p>
            <a:pPr algn="l" fontAlgn="auto">
              <a:buFont typeface="Arial" panose="020B0604020202020204" pitchFamily="34" charset="0"/>
              <a:buChar char="•"/>
            </a:pPr>
            <a:endParaRPr lang="en-AU" b="0" i="0" dirty="0">
              <a:solidFill>
                <a:srgbClr val="002855"/>
              </a:solidFill>
              <a:effectLst/>
              <a:latin typeface="Museo Sans"/>
            </a:endParaRPr>
          </a:p>
          <a:p>
            <a:pPr algn="l" fontAlgn="auto"/>
            <a:r>
              <a:rPr lang="en-AU" b="0" i="0" dirty="0">
                <a:solidFill>
                  <a:srgbClr val="002855"/>
                </a:solidFill>
                <a:effectLst/>
                <a:latin typeface="Museo Sans"/>
              </a:rPr>
              <a:t>As parents, you may notice changes in your child’s behaviour at home which may indicate there may be an issue.  This includes:</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change their method or route to school</a:t>
            </a:r>
          </a:p>
          <a:p>
            <a:pPr algn="l" fontAlgn="auto">
              <a:buFont typeface="Arial" panose="020B0604020202020204" pitchFamily="34" charset="0"/>
              <a:buChar char="•"/>
            </a:pPr>
            <a:r>
              <a:rPr lang="en-AU" b="0" i="0" dirty="0">
                <a:solidFill>
                  <a:srgbClr val="002855"/>
                </a:solidFill>
                <a:effectLst/>
                <a:latin typeface="Museo Sans"/>
              </a:rPr>
              <a:t>change sleep or eating patterns</a:t>
            </a:r>
          </a:p>
          <a:p>
            <a:pPr algn="l" fontAlgn="auto">
              <a:buFont typeface="Arial" panose="020B0604020202020204" pitchFamily="34" charset="0"/>
              <a:buChar char="•"/>
            </a:pPr>
            <a:r>
              <a:rPr lang="en-AU" b="0" i="0" dirty="0">
                <a:solidFill>
                  <a:srgbClr val="002855"/>
                </a:solidFill>
                <a:effectLst/>
                <a:latin typeface="Museo Sans"/>
              </a:rPr>
              <a:t>drop in academic performance</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be frightened of catching the bus or walking to school</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take money from home</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have unexplained bruises, cuts or scratches</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lose or bring home damaged clothing or belongings</a:t>
            </a:r>
            <a:endParaRPr lang="en-AU" b="0" i="0" dirty="0">
              <a:solidFill>
                <a:srgbClr val="313537"/>
              </a:solidFill>
              <a:effectLst/>
              <a:latin typeface="Museo Sans"/>
            </a:endParaRPr>
          </a:p>
          <a:p>
            <a:pPr algn="l" fontAlgn="auto">
              <a:buFont typeface="Arial" panose="020B0604020202020204" pitchFamily="34" charset="0"/>
              <a:buChar char="•"/>
            </a:pPr>
            <a:r>
              <a:rPr lang="en-AU" b="0" i="0" dirty="0">
                <a:solidFill>
                  <a:srgbClr val="002855"/>
                </a:solidFill>
                <a:effectLst/>
                <a:latin typeface="Museo Sans"/>
              </a:rPr>
              <a:t>arrive home hungry despite food being provided.</a:t>
            </a:r>
            <a:endParaRPr lang="en-AU" b="0" i="0" dirty="0">
              <a:solidFill>
                <a:srgbClr val="313537"/>
              </a:solidFill>
              <a:effectLst/>
              <a:latin typeface="Museo Sans"/>
            </a:endParaRPr>
          </a:p>
          <a:p>
            <a:pPr algn="l" fontAlgn="auto">
              <a:buFont typeface="Arial" panose="020B0604020202020204" pitchFamily="34" charset="0"/>
              <a:buChar char="•"/>
            </a:pPr>
            <a:endParaRPr lang="en-AU" b="0" i="0" dirty="0">
              <a:solidFill>
                <a:srgbClr val="313537"/>
              </a:solidFill>
              <a:effectLst/>
              <a:latin typeface="Museo Sans"/>
            </a:endParaRPr>
          </a:p>
          <a:p>
            <a:pPr algn="l" fontAlgn="auto" latinLnBrk="0"/>
            <a:r>
              <a:rPr lang="en-AU" b="0" i="0" dirty="0">
                <a:solidFill>
                  <a:srgbClr val="002855"/>
                </a:solidFill>
                <a:effectLst/>
                <a:latin typeface="Museo Sans"/>
              </a:rPr>
              <a:t>It is important not to ignore these signs and open up the lines of communication with your child and the school</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11</a:t>
            </a:fld>
            <a:endParaRPr lang="en-US" altLang="en-US"/>
          </a:p>
        </p:txBody>
      </p:sp>
    </p:spTree>
    <p:extLst>
      <p:ext uri="{BB962C8B-B14F-4D97-AF65-F5344CB8AC3E}">
        <p14:creationId xmlns:p14="http://schemas.microsoft.com/office/powerpoint/2010/main" val="202353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1" dirty="0">
                <a:solidFill>
                  <a:srgbClr val="313537"/>
                </a:solidFill>
                <a:effectLst/>
                <a:latin typeface="merriweather" panose="00000500000000000000" pitchFamily="2" charset="0"/>
              </a:rPr>
              <a:t>Purpose of Slide 12 –</a:t>
            </a:r>
            <a:r>
              <a:rPr lang="en-AU" b="0" i="0" dirty="0">
                <a:solidFill>
                  <a:srgbClr val="313537"/>
                </a:solidFill>
                <a:effectLst/>
                <a:latin typeface="merriweather" panose="00000500000000000000" pitchFamily="2" charset="0"/>
              </a:rPr>
              <a:t> It is important that parents are aware the school is eager to partner with them to ensure their child has a positive experience at school and the school is a place where they can come if they are concerned about their child’s wellbeing.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313537"/>
                </a:solidFill>
                <a:effectLst/>
                <a:latin typeface="merriweather" panose="00000500000000000000" pitchFamily="2" charset="0"/>
              </a:rPr>
              <a:t>It is also important that parents are provided clear guidance about how best to raise their concerns with the school to get the best result.  </a:t>
            </a:r>
            <a:endParaRPr lang="en-AU" b="0" i="0" dirty="0">
              <a:solidFill>
                <a:srgbClr val="002855"/>
              </a:solidFill>
              <a:effectLst/>
              <a:latin typeface="Museo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Script – </a:t>
            </a:r>
            <a:r>
              <a:rPr lang="en-AU" dirty="0"/>
              <a:t>Your concerns are important.  So scheduling a time to talk with your child’s teacher or a school leader will make sure that a dedicated and focused time is available to discuss your concerns. Catching the teacher in the morning or after the day has ended may not give you or the school the best time and opportunity to communicate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It is also a good idea to take some notes based on what your child has told you, or what you have observed, so you can be as clear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And again, keeping the lines of communication open with your child and school will ensure the situation is resolved positively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12</a:t>
            </a:fld>
            <a:endParaRPr lang="en-US" altLang="en-US"/>
          </a:p>
        </p:txBody>
      </p:sp>
    </p:spTree>
    <p:extLst>
      <p:ext uri="{BB962C8B-B14F-4D97-AF65-F5344CB8AC3E}">
        <p14:creationId xmlns:p14="http://schemas.microsoft.com/office/powerpoint/2010/main" val="219359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dirty="0"/>
          </a:p>
          <a:p>
            <a:r>
              <a:rPr lang="en-AU" b="0" i="1" dirty="0">
                <a:solidFill>
                  <a:srgbClr val="313537"/>
                </a:solidFill>
                <a:effectLst/>
                <a:latin typeface="merriweather" panose="00000500000000000000" pitchFamily="2" charset="0"/>
              </a:rPr>
              <a:t>Purpose of Slide 13 – </a:t>
            </a:r>
            <a:r>
              <a:rPr lang="en-AU" b="0" i="0" dirty="0">
                <a:solidFill>
                  <a:srgbClr val="313537"/>
                </a:solidFill>
                <a:effectLst/>
                <a:latin typeface="merriweather" panose="00000500000000000000" pitchFamily="2" charset="0"/>
              </a:rPr>
              <a:t>Zoe’s story is a real-life example of a young person’s experience with bullying and how her family, the school and mental health professionals provided Zoe with wrap-around support.  It is useful to provide a case study of how the school, outside mental health professional and family can successfully work together to prevent and respond to bullying, so parents feel assured they too, will receive this support.</a:t>
            </a:r>
          </a:p>
          <a:p>
            <a:endParaRPr lang="en-AU" b="0" i="0" dirty="0">
              <a:solidFill>
                <a:srgbClr val="313537"/>
              </a:solidFill>
              <a:effectLst/>
              <a:latin typeface="merriweather" panose="00000500000000000000" pitchFamily="2" charset="0"/>
            </a:endParaRPr>
          </a:p>
          <a:p>
            <a:r>
              <a:rPr lang="en-AU" i="1" dirty="0"/>
              <a:t>Script –   </a:t>
            </a:r>
            <a:r>
              <a:rPr lang="en-AU" i="0" dirty="0"/>
              <a:t>The following video, Zoe’s story is an example of how the school, families and mental health professional successfully worked together in bullying prevention and response.  As a school, we are committed to providing wrap-around support to your child and family to ensure the school is a positive and safe place for all to belong.</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13</a:t>
            </a:fld>
            <a:endParaRPr lang="en-US" altLang="en-US"/>
          </a:p>
        </p:txBody>
      </p:sp>
    </p:spTree>
    <p:extLst>
      <p:ext uri="{BB962C8B-B14F-4D97-AF65-F5344CB8AC3E}">
        <p14:creationId xmlns:p14="http://schemas.microsoft.com/office/powerpoint/2010/main" val="1574542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pPr algn="l" fontAlgn="auto" latinLnBrk="0"/>
            <a:endParaRPr lang="en-AU" b="1" i="0" dirty="0">
              <a:solidFill>
                <a:srgbClr val="313537"/>
              </a:solidFill>
              <a:effectLst/>
              <a:latin typeface="merriweather" panose="00000500000000000000" pitchFamily="2" charset="0"/>
            </a:endParaRPr>
          </a:p>
          <a:p>
            <a:pPr algn="l" fontAlgn="auto" latinLnBrk="0"/>
            <a:r>
              <a:rPr lang="en-AU" b="0" i="1" dirty="0">
                <a:solidFill>
                  <a:srgbClr val="313537"/>
                </a:solidFill>
                <a:effectLst/>
                <a:latin typeface="merriweather" panose="00000500000000000000" pitchFamily="2" charset="0"/>
              </a:rPr>
              <a:t>Purpose of Slide 14 – </a:t>
            </a:r>
            <a:r>
              <a:rPr lang="en-AU" b="0" i="0" dirty="0">
                <a:solidFill>
                  <a:srgbClr val="313537"/>
                </a:solidFill>
                <a:effectLst/>
                <a:latin typeface="merriweather" panose="00000500000000000000" pitchFamily="2" charset="0"/>
              </a:rPr>
              <a:t>Clearly outlining the school’s response and policy regarding bullying prevention and response will reinforce to parents that bullying prevention and response is taken seriously 1) within the curriculum 2) throughout the school culture and 3) in school-wide response</a:t>
            </a:r>
          </a:p>
          <a:p>
            <a:pPr algn="l" fontAlgn="auto" latinLnBrk="0"/>
            <a:endParaRPr lang="en-AU" b="0" i="1" dirty="0">
              <a:solidFill>
                <a:srgbClr val="313537"/>
              </a:solidFill>
              <a:effectLst/>
              <a:latin typeface="merriweather" panose="00000500000000000000" pitchFamily="2" charset="0"/>
            </a:endParaRPr>
          </a:p>
          <a:p>
            <a:pPr algn="l" fontAlgn="auto" latinLnBrk="0"/>
            <a:endParaRPr lang="en-AU" b="0" i="1" dirty="0">
              <a:solidFill>
                <a:srgbClr val="313537"/>
              </a:solidFill>
              <a:effectLst/>
              <a:latin typeface="merriweather" panose="00000500000000000000" pitchFamily="2" charset="0"/>
            </a:endParaRPr>
          </a:p>
          <a:p>
            <a:pPr algn="l" fontAlgn="auto" latinLnBrk="0"/>
            <a:r>
              <a:rPr lang="en-AU" i="1" dirty="0"/>
              <a:t>Script –  </a:t>
            </a:r>
            <a:r>
              <a:rPr lang="en-AU" sz="1100" i="0" dirty="0"/>
              <a:t>As a school, we have committed to a school-wide approach to preventing and responding to bullying.  </a:t>
            </a:r>
          </a:p>
          <a:p>
            <a:pPr marL="0" marR="0" lvl="0" indent="0" algn="l" defTabSz="457200" rtl="0" eaLnBrk="0" fontAlgn="auto" latinLnBrk="0" hangingPunct="0">
              <a:lnSpc>
                <a:spcPct val="100000"/>
              </a:lnSpc>
              <a:spcBef>
                <a:spcPct val="30000"/>
              </a:spcBef>
              <a:spcAft>
                <a:spcPct val="0"/>
              </a:spcAft>
              <a:buClrTx/>
              <a:buSzTx/>
              <a:buFontTx/>
              <a:buNone/>
              <a:tabLst/>
              <a:defRPr/>
            </a:pPr>
            <a:r>
              <a:rPr lang="en-AU" sz="1100" i="0" dirty="0"/>
              <a:t>*</a:t>
            </a:r>
            <a:r>
              <a:rPr lang="en-AU" sz="1100" b="1" i="0" dirty="0"/>
              <a:t>Reiterate </a:t>
            </a:r>
            <a:r>
              <a:rPr lang="en-AU" sz="1100" b="1" dirty="0"/>
              <a:t>specific actions the school is taking to prevent bullying and create safe, positive and inclusive environments.</a:t>
            </a:r>
            <a:r>
              <a:rPr lang="en-AU" sz="1100" b="1" i="0" dirty="0"/>
              <a:t> E.g. Buddy programs, restorative practice</a:t>
            </a:r>
            <a:endParaRPr lang="en-AU" sz="1100" b="1"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14</a:t>
            </a:fld>
            <a:endParaRPr lang="en-US" altLang="en-US"/>
          </a:p>
        </p:txBody>
      </p:sp>
    </p:spTree>
    <p:extLst>
      <p:ext uri="{BB962C8B-B14F-4D97-AF65-F5344CB8AC3E}">
        <p14:creationId xmlns:p14="http://schemas.microsoft.com/office/powerpoint/2010/main" val="64408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b="1" dirty="0"/>
          </a:p>
          <a:p>
            <a:r>
              <a:rPr lang="en-AU" b="0" i="1" dirty="0">
                <a:solidFill>
                  <a:srgbClr val="313537"/>
                </a:solidFill>
                <a:effectLst/>
                <a:latin typeface="merriweather" panose="00000500000000000000" pitchFamily="2" charset="0"/>
              </a:rPr>
              <a:t>Purpose of Slide 15 </a:t>
            </a:r>
            <a:r>
              <a:rPr lang="en-AU" b="1" i="1" dirty="0">
                <a:solidFill>
                  <a:srgbClr val="313537"/>
                </a:solidFill>
                <a:effectLst/>
                <a:latin typeface="merriweather" panose="00000500000000000000" pitchFamily="2" charset="0"/>
              </a:rPr>
              <a:t> - </a:t>
            </a:r>
            <a:r>
              <a:rPr lang="en-AU" b="0" i="0" dirty="0">
                <a:solidFill>
                  <a:srgbClr val="313537"/>
                </a:solidFill>
                <a:effectLst/>
                <a:latin typeface="merriweather" panose="00000500000000000000" pitchFamily="2" charset="0"/>
              </a:rPr>
              <a:t>To make parents aware of where the bullying prevention policy lives on the school website and that the school is committed to preventing and responding to bullying in a timely and supportive way.  </a:t>
            </a:r>
            <a:endParaRPr lang="en-AU" b="0" i="0" dirty="0"/>
          </a:p>
          <a:p>
            <a:r>
              <a:rPr lang="en-AU" b="1" dirty="0"/>
              <a:t>Action: add your school name to this slide, along with a copy of your bullying prevention policy </a:t>
            </a:r>
          </a:p>
          <a:p>
            <a:endParaRPr lang="en-AU" dirty="0"/>
          </a:p>
          <a:p>
            <a:r>
              <a:rPr lang="en-AU" i="1" dirty="0"/>
              <a:t>Script – </a:t>
            </a:r>
            <a:r>
              <a:rPr lang="en-AU" dirty="0"/>
              <a:t>We have outlined our commitment to Bullying Prevention and response in our school’s Bullying Prevention Policy, which can be found on our website.  Our policy outlines:</a:t>
            </a:r>
          </a:p>
          <a:p>
            <a:pPr marL="171450" indent="-171450">
              <a:buFont typeface="Arial" panose="020B0604020202020204" pitchFamily="34" charset="0"/>
              <a:buChar char="•"/>
            </a:pPr>
            <a:r>
              <a:rPr lang="en-AU" dirty="0"/>
              <a:t>Our commitment to bullying prevention </a:t>
            </a:r>
          </a:p>
          <a:p>
            <a:pPr marL="171450" indent="-171450">
              <a:buFont typeface="Arial" panose="020B0604020202020204" pitchFamily="34" charset="0"/>
              <a:buChar char="•"/>
            </a:pPr>
            <a:r>
              <a:rPr lang="en-AU" dirty="0"/>
              <a:t>The specific ways we, as a school community aim to create a safe and inclusive environment that your child wants to be a part of</a:t>
            </a:r>
          </a:p>
          <a:p>
            <a:pPr marL="171450" indent="-171450">
              <a:buFont typeface="Arial" panose="020B0604020202020204" pitchFamily="34" charset="0"/>
              <a:buChar char="•"/>
            </a:pPr>
            <a:r>
              <a:rPr lang="en-AU" dirty="0"/>
              <a:t>How we intervene in bullying incidents and repair and restore relationships</a:t>
            </a:r>
          </a:p>
          <a:p>
            <a:endParaRPr lang="en-AU" dirty="0"/>
          </a:p>
          <a:p>
            <a:r>
              <a:rPr lang="en-AU" dirty="0"/>
              <a:t>Our Bullying Prevention Policy outlines </a:t>
            </a:r>
          </a:p>
          <a:p>
            <a:pPr marL="228600" indent="-228600">
              <a:buAutoNum type="arabicParenR"/>
            </a:pPr>
            <a:r>
              <a:rPr lang="en-AU" dirty="0"/>
              <a:t>the process to report incidents of bullying to the school</a:t>
            </a:r>
          </a:p>
          <a:p>
            <a:pPr marL="228600" indent="-228600">
              <a:buAutoNum type="arabicParenR"/>
            </a:pPr>
            <a:r>
              <a:rPr lang="en-AU" dirty="0"/>
              <a:t>who in the school is best positioned to provide support</a:t>
            </a:r>
          </a:p>
          <a:p>
            <a:pPr marL="228600" indent="-228600">
              <a:buAutoNum type="arabicParenR"/>
            </a:pPr>
            <a:r>
              <a:rPr lang="en-AU" dirty="0"/>
              <a:t>the different ways you can connect with us at the school</a:t>
            </a:r>
          </a:p>
          <a:p>
            <a:pPr marL="228600" indent="-228600">
              <a:buAutoNum type="arabicParenR"/>
            </a:pPr>
            <a:endParaRPr lang="en-AU" dirty="0"/>
          </a:p>
          <a:p>
            <a:r>
              <a:rPr lang="en-AU" dirty="0"/>
              <a:t>We endeavour to work together toward building </a:t>
            </a:r>
            <a:r>
              <a:rPr lang="en-AU" sz="1200" dirty="0">
                <a:solidFill>
                  <a:schemeClr val="accent3"/>
                </a:solidFill>
              </a:rPr>
              <a:t>safe environments that promote positive relationships, safety and wellbeing so that your child can achieve their full potential.</a:t>
            </a:r>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15</a:t>
            </a:fld>
            <a:endParaRPr lang="en-US" altLang="en-US"/>
          </a:p>
        </p:txBody>
      </p:sp>
    </p:spTree>
    <p:extLst>
      <p:ext uri="{BB962C8B-B14F-4D97-AF65-F5344CB8AC3E}">
        <p14:creationId xmlns:p14="http://schemas.microsoft.com/office/powerpoint/2010/main" val="299733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dirty="0"/>
          </a:p>
          <a:p>
            <a:r>
              <a:rPr lang="en-AU" b="0" i="1" dirty="0">
                <a:solidFill>
                  <a:srgbClr val="313537"/>
                </a:solidFill>
                <a:effectLst/>
                <a:latin typeface="merriweather" panose="00000500000000000000" pitchFamily="2" charset="0"/>
              </a:rPr>
              <a:t>Purpose of Slide 16 -  </a:t>
            </a:r>
            <a:r>
              <a:rPr lang="en-AU" b="0" i="0" dirty="0">
                <a:solidFill>
                  <a:srgbClr val="313537"/>
                </a:solidFill>
                <a:effectLst/>
                <a:latin typeface="merriweather" panose="00000500000000000000" pitchFamily="2" charset="0"/>
              </a:rPr>
              <a:t>To provide parents with other resources, information and support they can access around Bullying prevention, response and </a:t>
            </a:r>
            <a:r>
              <a:rPr lang="en-AU" b="0" i="0" dirty="0" err="1">
                <a:solidFill>
                  <a:srgbClr val="313537"/>
                </a:solidFill>
                <a:effectLst/>
                <a:latin typeface="merriweather" panose="00000500000000000000" pitchFamily="2" charset="0"/>
              </a:rPr>
              <a:t>cybersafety</a:t>
            </a:r>
            <a:endParaRPr lang="en-AU" b="0" i="0" dirty="0">
              <a:solidFill>
                <a:srgbClr val="313537"/>
              </a:solidFill>
              <a:effectLst/>
              <a:latin typeface="merriweather" panose="00000500000000000000" pitchFamily="2" charset="0"/>
            </a:endParaRPr>
          </a:p>
          <a:p>
            <a:endParaRPr lang="en-AU" b="0" i="1" dirty="0">
              <a:solidFill>
                <a:srgbClr val="313537"/>
              </a:solidFill>
              <a:effectLst/>
              <a:latin typeface="merriweather" panose="00000500000000000000" pitchFamily="2" charset="0"/>
            </a:endParaRPr>
          </a:p>
          <a:p>
            <a:r>
              <a:rPr lang="en-AU" i="1" dirty="0"/>
              <a:t>Script – </a:t>
            </a:r>
            <a:r>
              <a:rPr lang="en-AU" i="0" dirty="0"/>
              <a:t> There are various sources of information available to you as parents:</a:t>
            </a:r>
          </a:p>
          <a:p>
            <a:pPr marL="171450" indent="-171450">
              <a:buFontTx/>
              <a:buChar char="-"/>
            </a:pPr>
            <a:r>
              <a:rPr lang="en-AU" i="0" dirty="0"/>
              <a:t>The Department for Education parent resources</a:t>
            </a:r>
          </a:p>
          <a:p>
            <a:pPr marL="171450" indent="-171450">
              <a:buFontTx/>
              <a:buChar char="-"/>
            </a:pPr>
            <a:r>
              <a:rPr lang="en-AU" i="0" dirty="0"/>
              <a:t>Bullying. No Way! provides a suite of resources for both parents and your children</a:t>
            </a:r>
          </a:p>
          <a:p>
            <a:pPr marL="171450" indent="-171450">
              <a:buFontTx/>
              <a:buChar char="-"/>
            </a:pPr>
            <a:r>
              <a:rPr lang="en-AU" i="0" dirty="0"/>
              <a:t>Reachout.com</a:t>
            </a:r>
          </a:p>
          <a:p>
            <a:pPr marL="171450" indent="-171450">
              <a:buFontTx/>
              <a:buChar char="-"/>
            </a:pPr>
            <a:r>
              <a:rPr lang="en-AU" i="0" dirty="0" err="1"/>
              <a:t>eSafety</a:t>
            </a:r>
            <a:r>
              <a:rPr lang="en-AU" i="0" dirty="0"/>
              <a:t> </a:t>
            </a:r>
            <a:r>
              <a:rPr lang="en-AU" i="0" dirty="0" err="1"/>
              <a:t>Commisssioner</a:t>
            </a:r>
            <a:endParaRPr lang="en-AU" i="0" dirty="0"/>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16</a:t>
            </a:fld>
            <a:endParaRPr lang="en-US" altLang="en-US"/>
          </a:p>
        </p:txBody>
      </p:sp>
    </p:spTree>
    <p:extLst>
      <p:ext uri="{BB962C8B-B14F-4D97-AF65-F5344CB8AC3E}">
        <p14:creationId xmlns:p14="http://schemas.microsoft.com/office/powerpoint/2010/main" val="2353655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dirty="0"/>
          </a:p>
          <a:p>
            <a:r>
              <a:rPr lang="en-AU" b="0" i="1" dirty="0">
                <a:solidFill>
                  <a:srgbClr val="313537"/>
                </a:solidFill>
                <a:effectLst/>
                <a:latin typeface="merriweather" panose="00000500000000000000" pitchFamily="2" charset="0"/>
              </a:rPr>
              <a:t>Purpose of Slide 17 -  </a:t>
            </a:r>
            <a:r>
              <a:rPr lang="en-AU" b="0" i="0" dirty="0">
                <a:solidFill>
                  <a:srgbClr val="313537"/>
                </a:solidFill>
                <a:effectLst/>
                <a:latin typeface="merriweather" panose="00000500000000000000" pitchFamily="2" charset="0"/>
              </a:rPr>
              <a:t>To conclude the presentation and invite any questions</a:t>
            </a:r>
          </a:p>
          <a:p>
            <a:endParaRPr lang="en-AU" b="0" i="1" dirty="0">
              <a:solidFill>
                <a:srgbClr val="313537"/>
              </a:solidFill>
              <a:effectLst/>
              <a:latin typeface="merriweather" panose="00000500000000000000" pitchFamily="2" charset="0"/>
            </a:endParaRPr>
          </a:p>
          <a:p>
            <a:r>
              <a:rPr lang="en-AU" i="1" dirty="0"/>
              <a:t>Script – </a:t>
            </a:r>
            <a:r>
              <a:rPr lang="en-AU" i="0" dirty="0"/>
              <a:t> Thank you for coming today/tonight and being willing to partner with the school to provide a supportive and inclusive school environment.  </a:t>
            </a:r>
          </a:p>
          <a:p>
            <a:r>
              <a:rPr lang="en-AU" i="0" dirty="0"/>
              <a:t>I would like to invite any questions or queries.  </a:t>
            </a:r>
            <a:r>
              <a:rPr lang="en-AU" b="1" i="0" dirty="0"/>
              <a:t>*Allow for time for parents to ask questions if appropriate </a:t>
            </a:r>
          </a:p>
          <a:p>
            <a:r>
              <a:rPr lang="en-AU" i="0" dirty="0"/>
              <a:t>Alternatively, if any you have any further questions or would like to talk further…</a:t>
            </a:r>
          </a:p>
          <a:p>
            <a:r>
              <a:rPr lang="en-AU" b="1" i="0" dirty="0"/>
              <a:t>*Indicate the best person/s and the best way to connect with the school.</a:t>
            </a:r>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17</a:t>
            </a:fld>
            <a:endParaRPr lang="en-US" altLang="en-US"/>
          </a:p>
        </p:txBody>
      </p:sp>
    </p:spTree>
    <p:extLst>
      <p:ext uri="{BB962C8B-B14F-4D97-AF65-F5344CB8AC3E}">
        <p14:creationId xmlns:p14="http://schemas.microsoft.com/office/powerpoint/2010/main" val="916650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accent3"/>
                </a:solidFill>
              </a:rPr>
              <a:t>Purpose of Slide 2 </a:t>
            </a:r>
            <a:r>
              <a:rPr lang="en-AU" sz="1200" dirty="0">
                <a:solidFill>
                  <a:schemeClr val="accent3"/>
                </a:solidFill>
              </a:rPr>
              <a:t>– Provide parents with the wider overall context as to statewide commitment to prevent bullying in South Australian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solidFill>
                  <a:schemeClr val="accent3"/>
                </a:solidFill>
              </a:rPr>
              <a:t>Script </a:t>
            </a:r>
            <a:r>
              <a:rPr lang="en-AU" sz="1200" dirty="0">
                <a:solidFill>
                  <a:schemeClr val="accent3"/>
                </a:solidFill>
              </a:rPr>
              <a:t>- The statewide Bullying Prevention Strategy aims to ensure that:  ‘South Australian children and young people are thriving in safe environments that promote positive relationships, safety and wellbeing so that they can achieve their full potential.’</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Here at </a:t>
            </a:r>
            <a:r>
              <a:rPr lang="en-AU" b="1" dirty="0"/>
              <a:t>&lt;your school’s name&gt;, </a:t>
            </a:r>
            <a:r>
              <a:rPr lang="en-AU" dirty="0"/>
              <a:t>we aim to provide a learning environment where you child can thrive and achieve their personal best.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i="0" dirty="0"/>
              <a:t>* Include your school’s vision statement or values</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2</a:t>
            </a:fld>
            <a:endParaRPr lang="en-US" altLang="en-US"/>
          </a:p>
        </p:txBody>
      </p:sp>
    </p:spTree>
    <p:extLst>
      <p:ext uri="{BB962C8B-B14F-4D97-AF65-F5344CB8AC3E}">
        <p14:creationId xmlns:p14="http://schemas.microsoft.com/office/powerpoint/2010/main" val="4233929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r>
              <a:rPr lang="en-AU" b="0" i="1" dirty="0">
                <a:solidFill>
                  <a:srgbClr val="00B050"/>
                </a:solidFill>
              </a:rPr>
              <a:t>Purpose of Slide 3 </a:t>
            </a:r>
            <a:r>
              <a:rPr lang="en-AU" b="0" dirty="0">
                <a:solidFill>
                  <a:srgbClr val="00B050"/>
                </a:solidFill>
              </a:rPr>
              <a:t>– Outline the content covered in the parent presentation</a:t>
            </a:r>
          </a:p>
          <a:p>
            <a:endParaRPr lang="en-AU" b="0" dirty="0">
              <a:solidFill>
                <a:srgbClr val="00B050"/>
              </a:solidFill>
            </a:endParaRPr>
          </a:p>
          <a:p>
            <a:r>
              <a:rPr lang="en-AU" b="0" i="1" dirty="0">
                <a:solidFill>
                  <a:srgbClr val="00B050"/>
                </a:solidFill>
              </a:rPr>
              <a:t>Script</a:t>
            </a:r>
            <a:r>
              <a:rPr lang="en-AU" b="1" dirty="0">
                <a:solidFill>
                  <a:srgbClr val="00B050"/>
                </a:solidFill>
              </a:rPr>
              <a:t> - </a:t>
            </a:r>
            <a:r>
              <a:rPr lang="en-AU" b="0" dirty="0">
                <a:solidFill>
                  <a:srgbClr val="00B050"/>
                </a:solidFill>
              </a:rPr>
              <a:t>We will be:</a:t>
            </a:r>
          </a:p>
          <a:p>
            <a:pPr marL="342900" indent="-342900">
              <a:buFont typeface="Arial" panose="020B0604020202020204" pitchFamily="34" charset="0"/>
              <a:buChar char="•"/>
            </a:pPr>
            <a:r>
              <a:rPr lang="en-AU" dirty="0"/>
              <a:t>Defining what bullying is based on the national definition</a:t>
            </a:r>
          </a:p>
          <a:p>
            <a:pPr marL="342900" indent="-342900">
              <a:buFont typeface="Arial" panose="020B0604020202020204" pitchFamily="34" charset="0"/>
              <a:buChar char="•"/>
            </a:pPr>
            <a:r>
              <a:rPr lang="en-AU" dirty="0"/>
              <a:t>The common bullying myths that people may hold about bullying and what research actually tells us about bullying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ways </a:t>
            </a:r>
            <a:r>
              <a:rPr lang="en-AU" b="1" dirty="0"/>
              <a:t>&lt;our school&gt; </a:t>
            </a:r>
            <a:r>
              <a:rPr lang="en-AU" b="0" dirty="0"/>
              <a:t>is a creating safe and inclusive environments and preventing bullying from occurring.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How to identify if your child may be experiencing bullying</a:t>
            </a:r>
          </a:p>
          <a:p>
            <a:pPr marL="342900" indent="-342900">
              <a:buFont typeface="Arial" panose="020B0604020202020204" pitchFamily="34" charset="0"/>
              <a:buChar char="•"/>
            </a:pPr>
            <a:r>
              <a:rPr lang="en-AU" dirty="0"/>
              <a:t>The specific things you can do to support your child</a:t>
            </a:r>
          </a:p>
          <a:p>
            <a:pPr marL="342900" indent="-342900">
              <a:buFont typeface="Arial" panose="020B0604020202020204" pitchFamily="34" charset="0"/>
              <a:buChar char="•"/>
            </a:pPr>
            <a:r>
              <a:rPr lang="en-AU" b="0" dirty="0"/>
              <a:t>How</a:t>
            </a:r>
            <a:r>
              <a:rPr lang="en-AU" b="1" dirty="0"/>
              <a:t> &lt;our school&gt; </a:t>
            </a:r>
            <a:r>
              <a:rPr lang="en-AU" b="0" dirty="0"/>
              <a:t>responds to incidents of bullying</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3</a:t>
            </a:fld>
            <a:endParaRPr lang="en-US" altLang="en-US"/>
          </a:p>
        </p:txBody>
      </p:sp>
    </p:spTree>
    <p:extLst>
      <p:ext uri="{BB962C8B-B14F-4D97-AF65-F5344CB8AC3E}">
        <p14:creationId xmlns:p14="http://schemas.microsoft.com/office/powerpoint/2010/main" val="168247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dirty="0"/>
          </a:p>
          <a:p>
            <a:r>
              <a:rPr lang="en-AU" i="1" dirty="0"/>
              <a:t>Purpose of Slide 3 </a:t>
            </a:r>
            <a:r>
              <a:rPr lang="en-AU" dirty="0"/>
              <a:t>– This clip has been used in both educator training modules and bullying prevention lessons for students.  This video has been used to provide consistent information to parents, children and educators about what bullying is.  This is based on the national definition and here, all parties will have the same understanding when it comes to bullying.  </a:t>
            </a:r>
          </a:p>
          <a:p>
            <a:endParaRPr lang="en-AU" dirty="0"/>
          </a:p>
          <a:p>
            <a:r>
              <a:rPr lang="en-AU" i="1" dirty="0"/>
              <a:t>Script </a:t>
            </a:r>
            <a:r>
              <a:rPr lang="en-AU" dirty="0"/>
              <a:t>- It is important that the school, you, as parents and your children have the same understanding of what bullying is.  This is to help each of us to easily identify when bullying happens and intervene appropriately.  </a:t>
            </a:r>
          </a:p>
          <a:p>
            <a:r>
              <a:rPr lang="en-AU" dirty="0"/>
              <a:t>The following video outlines the national definition of bullying, which is provided by the Australian Government’s bullying prevention initiative, Bullying. No Way!</a:t>
            </a:r>
          </a:p>
        </p:txBody>
      </p:sp>
      <p:sp>
        <p:nvSpPr>
          <p:cNvPr id="4" name="Slide Number Placeholder 3"/>
          <p:cNvSpPr>
            <a:spLocks noGrp="1"/>
          </p:cNvSpPr>
          <p:nvPr>
            <p:ph type="sldNum" sz="quarter" idx="10"/>
          </p:nvPr>
        </p:nvSpPr>
        <p:spPr/>
        <p:txBody>
          <a:bodyPr/>
          <a:lstStyle/>
          <a:p>
            <a:fld id="{936B897D-A434-4F7A-811F-0E21C760BF62}" type="slidenum">
              <a:rPr lang="en-AU" smtClean="0"/>
              <a:t>4</a:t>
            </a:fld>
            <a:endParaRPr lang="en-AU"/>
          </a:p>
        </p:txBody>
      </p:sp>
    </p:spTree>
    <p:extLst>
      <p:ext uri="{BB962C8B-B14F-4D97-AF65-F5344CB8AC3E}">
        <p14:creationId xmlns:p14="http://schemas.microsoft.com/office/powerpoint/2010/main" val="162889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dirty="0"/>
          </a:p>
          <a:p>
            <a:r>
              <a:rPr lang="en-AU" i="1" dirty="0"/>
              <a:t>Purpose of Slide 5</a:t>
            </a:r>
            <a:r>
              <a:rPr lang="en-AU" dirty="0"/>
              <a:t> – Summarise the three key components of the national definition of bullying</a:t>
            </a:r>
          </a:p>
          <a:p>
            <a:endParaRPr lang="en-AU" dirty="0"/>
          </a:p>
          <a:p>
            <a:r>
              <a:rPr lang="en-AU" i="1" dirty="0"/>
              <a:t>Script - </a:t>
            </a:r>
            <a:r>
              <a:rPr lang="en-AU" dirty="0"/>
              <a:t>To summarise the three key components of the national definition of bullying:</a:t>
            </a:r>
          </a:p>
          <a:p>
            <a:r>
              <a:rPr lang="en-AU" dirty="0"/>
              <a:t>Bullying is defined by:</a:t>
            </a:r>
          </a:p>
          <a:p>
            <a:pPr marL="171450" indent="-171450">
              <a:buFontTx/>
              <a:buChar char="-"/>
            </a:pPr>
            <a:r>
              <a:rPr lang="en-AU" dirty="0"/>
              <a:t>A misuse of power in relationships</a:t>
            </a:r>
          </a:p>
          <a:p>
            <a:pPr marL="171450" indent="-171450">
              <a:buFontTx/>
              <a:buChar char="-"/>
            </a:pPr>
            <a:r>
              <a:rPr lang="en-AU" dirty="0"/>
              <a:t>Ongoing, repeated and deliberate set of behaviours which can be verbal, physical and social.  These behaviours may also occur face to face or online</a:t>
            </a:r>
          </a:p>
          <a:p>
            <a:pPr marL="0" indent="0">
              <a:buFontTx/>
              <a:buNone/>
            </a:pPr>
            <a:r>
              <a:rPr lang="en-AU" dirty="0"/>
              <a:t>AND</a:t>
            </a:r>
          </a:p>
          <a:p>
            <a:pPr marL="171450" indent="-171450">
              <a:buFontTx/>
              <a:buChar char="-"/>
            </a:pPr>
            <a:r>
              <a:rPr lang="en-AU" dirty="0"/>
              <a:t>These behaviours have hurtful and damaging effects to all people involved which can be long-lasting. </a:t>
            </a:r>
          </a:p>
          <a:p>
            <a:pPr marL="171450" indent="-171450">
              <a:buFontTx/>
              <a:buChar char="-"/>
            </a:pPr>
            <a:endParaRPr lang="en-AU" dirty="0"/>
          </a:p>
          <a:p>
            <a:pPr marL="0" indent="0">
              <a:buFontTx/>
              <a:buNone/>
            </a:pPr>
            <a:r>
              <a:rPr lang="en-AU" dirty="0"/>
              <a:t>All of these 3 components need to be present to constitute as bullying. </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5</a:t>
            </a:fld>
            <a:endParaRPr lang="en-US" altLang="en-US"/>
          </a:p>
        </p:txBody>
      </p:sp>
    </p:spTree>
    <p:extLst>
      <p:ext uri="{BB962C8B-B14F-4D97-AF65-F5344CB8AC3E}">
        <p14:creationId xmlns:p14="http://schemas.microsoft.com/office/powerpoint/2010/main" val="2675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solidFill>
                  <a:schemeClr val="accent3"/>
                </a:solidFill>
              </a:rPr>
              <a:t>Notes for presenter: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1" dirty="0">
              <a:solidFill>
                <a:schemeClr val="accent3"/>
              </a:solidFill>
            </a:endParaRPr>
          </a:p>
          <a:p>
            <a:pPr algn="l" fontAlgn="auto" latinLnBrk="0"/>
            <a:r>
              <a:rPr lang="en-AU" b="0" i="1" dirty="0">
                <a:solidFill>
                  <a:srgbClr val="313537"/>
                </a:solidFill>
                <a:effectLst/>
                <a:latin typeface="merriweather" panose="00000500000000000000" pitchFamily="2" charset="0"/>
              </a:rPr>
              <a:t>Purpose of Slide 6 </a:t>
            </a:r>
            <a:r>
              <a:rPr lang="en-AU" b="0" i="0" dirty="0">
                <a:solidFill>
                  <a:srgbClr val="313537"/>
                </a:solidFill>
                <a:effectLst/>
                <a:latin typeface="merriweather" panose="00000500000000000000" pitchFamily="2" charset="0"/>
              </a:rPr>
              <a:t>– Parents and educators come into the school environment with their own understanding and experiences of bullying.  This impacts on how one responds to incidents of bullying and the advice given to children and young people about how to best handle the situation.  Some of these beliefs are helpful and some are unhelpful, so it is important that the school can address these myths head on to ensure moving forward, parents can be on the same page when it comes to bullying and provide the best support and advice to their children. </a:t>
            </a:r>
          </a:p>
          <a:p>
            <a:pPr algn="l" fontAlgn="auto" latinLnBrk="0"/>
            <a:endParaRPr lang="en-AU" b="0" i="0" dirty="0">
              <a:solidFill>
                <a:srgbClr val="313537"/>
              </a:solidFill>
              <a:effectLst/>
              <a:latin typeface="merriweather" panose="00000500000000000000" pitchFamily="2" charset="0"/>
            </a:endParaRPr>
          </a:p>
          <a:p>
            <a:pPr algn="l" fontAlgn="auto" latinLnBrk="0"/>
            <a:r>
              <a:rPr lang="en-AU" b="0" i="1" dirty="0">
                <a:solidFill>
                  <a:srgbClr val="313537"/>
                </a:solidFill>
                <a:effectLst/>
                <a:latin typeface="merriweather" panose="00000500000000000000" pitchFamily="2" charset="0"/>
              </a:rPr>
              <a:t>Script - </a:t>
            </a:r>
            <a:r>
              <a:rPr lang="en-AU" b="1" i="0" dirty="0">
                <a:solidFill>
                  <a:srgbClr val="313537"/>
                </a:solidFill>
                <a:effectLst/>
                <a:latin typeface="merriweather" panose="00000500000000000000" pitchFamily="2" charset="0"/>
              </a:rPr>
              <a:t>Some of the common myths about bullying include:</a:t>
            </a:r>
          </a:p>
          <a:p>
            <a:pPr marL="342900" lvl="0" indent="-342900">
              <a:lnSpc>
                <a:spcPct val="115000"/>
              </a:lnSpc>
              <a:buFont typeface="Symbol" panose="05050102010706020507" pitchFamily="18" charset="2"/>
              <a:buChar char=""/>
            </a:pPr>
            <a:r>
              <a:rPr lang="en-AU" sz="1200" b="1" dirty="0">
                <a:effectLst/>
                <a:latin typeface="Calibri Light" panose="020F0302020204030204" pitchFamily="34" charset="0"/>
                <a:ea typeface="Calibri" panose="020F0502020204030204" pitchFamily="34" charset="0"/>
                <a:cs typeface="Times New Roman" panose="02020603050405020304" pitchFamily="18" charset="0"/>
              </a:rPr>
              <a:t>Bullying is ‘normal</a:t>
            </a:r>
            <a:r>
              <a:rPr lang="en-AU" sz="1200" dirty="0">
                <a:effectLst/>
                <a:latin typeface="Calibri Light" panose="020F0302020204030204" pitchFamily="34" charset="0"/>
                <a:ea typeface="Calibri" panose="020F0502020204030204" pitchFamily="34" charset="0"/>
                <a:cs typeface="Times New Roman" panose="02020603050405020304" pitchFamily="18" charset="0"/>
              </a:rPr>
              <a:t>’. It’s a part of growing up and builds character and resilience.  This is a common myth, which may be based on our own experiences at school.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lang="en-AU" sz="1200" dirty="0">
                <a:effectLst/>
                <a:latin typeface="Calibri Light" panose="020F0302020204030204" pitchFamily="34" charset="0"/>
                <a:ea typeface="Calibri" panose="020F0502020204030204" pitchFamily="34" charset="0"/>
                <a:cs typeface="Times New Roman" panose="02020603050405020304" pitchFamily="18" charset="0"/>
              </a:rPr>
              <a:t>There is a natural pecking order and prepares children for the</a:t>
            </a:r>
            <a:r>
              <a:rPr lang="en-AU" sz="1200" b="1" dirty="0">
                <a:effectLst/>
                <a:latin typeface="Calibri Light" panose="020F0302020204030204" pitchFamily="34" charset="0"/>
                <a:ea typeface="Calibri" panose="020F0502020204030204" pitchFamily="34" charset="0"/>
                <a:cs typeface="Times New Roman" panose="02020603050405020304" pitchFamily="18" charset="0"/>
              </a:rPr>
              <a:t> ‘real world</a:t>
            </a:r>
            <a:r>
              <a:rPr lang="en-AU" sz="1200" dirty="0">
                <a:effectLst/>
                <a:latin typeface="Calibri Light" panose="020F0302020204030204" pitchFamily="34" charset="0"/>
                <a:ea typeface="Calibri" panose="020F0502020204030204" pitchFamily="34" charset="0"/>
                <a:cs typeface="Times New Roman" panose="02020603050405020304" pitchFamily="18" charset="0"/>
              </a:rPr>
              <a:t>’.  Bullying is not an effective way to build resilience, or ‘toughen up’ an individual.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lang="en-AU" sz="1200" dirty="0">
                <a:effectLst/>
                <a:latin typeface="Calibri Light" panose="020F0302020204030204" pitchFamily="34" charset="0"/>
                <a:ea typeface="Calibri" panose="020F0502020204030204" pitchFamily="34" charset="0"/>
                <a:cs typeface="Times New Roman" panose="02020603050405020304" pitchFamily="18" charset="0"/>
              </a:rPr>
              <a:t>Bullying is not a normal ‘rite of passage’ in school and it can have detrimental effects on a person’s mental health, self-esteem and well-being.  This unfortunately may span into later life.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lang="en-AU" sz="1200" b="1" dirty="0">
                <a:effectLst/>
                <a:latin typeface="Calibri Light" panose="020F0302020204030204" pitchFamily="34" charset="0"/>
                <a:ea typeface="Calibri" panose="020F0502020204030204" pitchFamily="34" charset="0"/>
                <a:cs typeface="Times New Roman" panose="02020603050405020304" pitchFamily="18" charset="0"/>
              </a:rPr>
              <a:t>Ignoring or keeping quiet </a:t>
            </a:r>
            <a:r>
              <a:rPr lang="en-AU" sz="1200" dirty="0">
                <a:effectLst/>
                <a:latin typeface="Calibri Light" panose="020F0302020204030204" pitchFamily="34" charset="0"/>
                <a:ea typeface="Calibri" panose="020F0502020204030204" pitchFamily="34" charset="0"/>
                <a:cs typeface="Times New Roman" panose="02020603050405020304" pitchFamily="18" charset="0"/>
              </a:rPr>
              <a:t>about bullying incidents.  This is not an effective way of managing bullying situations.  </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lang="en-AU" sz="1200" dirty="0">
                <a:effectLst/>
                <a:latin typeface="Calibri Light" panose="020F0302020204030204" pitchFamily="34" charset="0"/>
                <a:ea typeface="Calibri" panose="020F0502020204030204" pitchFamily="34" charset="0"/>
                <a:cs typeface="Times New Roman" panose="02020603050405020304" pitchFamily="18" charset="0"/>
              </a:rPr>
              <a:t>Bullying </a:t>
            </a:r>
            <a:r>
              <a:rPr lang="en-AU" sz="1200" b="1" dirty="0">
                <a:effectLst/>
                <a:latin typeface="Calibri Light" panose="020F0302020204030204" pitchFamily="34" charset="0"/>
                <a:ea typeface="Calibri" panose="020F0502020204030204" pitchFamily="34" charset="0"/>
                <a:cs typeface="Times New Roman" panose="02020603050405020304" pitchFamily="18" charset="0"/>
              </a:rPr>
              <a:t>may not be immediately obvious to people outside of the situation</a:t>
            </a:r>
            <a:r>
              <a:rPr lang="en-AU" sz="1200" dirty="0">
                <a:effectLst/>
                <a:latin typeface="Calibri Light" panose="020F0302020204030204" pitchFamily="34" charset="0"/>
                <a:ea typeface="Calibri" panose="020F0502020204030204" pitchFamily="34" charset="0"/>
                <a:cs typeface="Times New Roman" panose="02020603050405020304" pitchFamily="18" charset="0"/>
              </a:rPr>
              <a:t>.  Covert bullying can include using hand gestures, weird or threatening looks, whispering, sneaky bumps or back turning or excluding and restricting the actions of others.  It is easy for others to deny accusations as it may not be overt or witnessed by others.  Individuals may even doubt something is going on as it can be difficult to articulate.  </a:t>
            </a:r>
          </a:p>
          <a:p>
            <a:pPr marL="0" lvl="0" indent="0">
              <a:lnSpc>
                <a:spcPct val="115000"/>
              </a:lnSpc>
              <a:spcAft>
                <a:spcPts val="800"/>
              </a:spcAft>
              <a:buFont typeface="Symbol" panose="05050102010706020507" pitchFamily="18" charset="2"/>
              <a:buNone/>
            </a:pPr>
            <a:endParaRPr lang="en-AU" sz="1200" dirty="0">
              <a:effectLst/>
              <a:latin typeface="Calibri Light" panose="020F0302020204030204" pitchFamily="34" charset="0"/>
              <a:ea typeface="Calibri" panose="020F0502020204030204" pitchFamily="34" charset="0"/>
              <a:cs typeface="Times New Roman" panose="02020603050405020304" pitchFamily="18" charset="0"/>
            </a:endParaRPr>
          </a:p>
          <a:p>
            <a:pPr marL="0" lvl="0" indent="0">
              <a:lnSpc>
                <a:spcPct val="115000"/>
              </a:lnSpc>
              <a:spcAft>
                <a:spcPts val="800"/>
              </a:spcAft>
              <a:buFont typeface="Symbol" panose="05050102010706020507" pitchFamily="18" charset="2"/>
              <a:buNone/>
            </a:pPr>
            <a:r>
              <a:rPr lang="en-AU" sz="1200" dirty="0">
                <a:effectLst/>
                <a:latin typeface="Calibri Light" panose="020F0302020204030204" pitchFamily="34" charset="0"/>
                <a:ea typeface="Calibri" panose="020F0502020204030204" pitchFamily="34" charset="0"/>
                <a:cs typeface="Times New Roman" panose="02020603050405020304" pitchFamily="18" charset="0"/>
              </a:rPr>
              <a:t>Our school is committed to being a place where bullying is not considered ‘normal’ and your child feels safe to speak up if they either see bullying occurring or they experience an incident themselves.  </a:t>
            </a:r>
          </a:p>
          <a:p>
            <a:pPr algn="l" fontAlgn="auto" latinLnBrk="0"/>
            <a:endParaRPr lang="en-AU" b="1" i="0" dirty="0">
              <a:solidFill>
                <a:srgbClr val="313537"/>
              </a:solidFill>
              <a:effectLst/>
              <a:latin typeface="merriweather" panose="00000500000000000000" pitchFamily="2" charset="0"/>
            </a:endParaRPr>
          </a:p>
          <a:p>
            <a:pPr algn="l" fontAlgn="auto" latinLnBrk="0"/>
            <a:endParaRPr lang="en-AU" b="1" i="0" dirty="0">
              <a:solidFill>
                <a:srgbClr val="313537"/>
              </a:solidFill>
              <a:effectLst/>
              <a:latin typeface="merriweather" panose="00000500000000000000" pitchFamily="2" charset="0"/>
            </a:endParaRP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6</a:t>
            </a:fld>
            <a:endParaRPr lang="en-US" altLang="en-US"/>
          </a:p>
        </p:txBody>
      </p:sp>
    </p:spTree>
    <p:extLst>
      <p:ext uri="{BB962C8B-B14F-4D97-AF65-F5344CB8AC3E}">
        <p14:creationId xmlns:p14="http://schemas.microsoft.com/office/powerpoint/2010/main" val="127839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highlight>
                  <a:srgbClr val="FFFF00"/>
                </a:highlight>
              </a:rPr>
              <a:t>Notes:</a:t>
            </a:r>
          </a:p>
          <a:p>
            <a:r>
              <a:rPr lang="en-AU" b="0" i="1" dirty="0">
                <a:highlight>
                  <a:srgbClr val="FFFF00"/>
                </a:highlight>
              </a:rPr>
              <a:t>Purpose of Slide 7 – </a:t>
            </a:r>
            <a:r>
              <a:rPr lang="en-AU" b="0" i="0" dirty="0">
                <a:highlight>
                  <a:srgbClr val="FFFF00"/>
                </a:highlight>
              </a:rPr>
              <a:t>To outline to parents the specific actions the school are undertaking to prevent and respond to bullying and build positive and inclusive relationships.  </a:t>
            </a:r>
          </a:p>
          <a:p>
            <a:r>
              <a:rPr lang="en-AU" b="1" dirty="0">
                <a:highlight>
                  <a:srgbClr val="FFFF00"/>
                </a:highlight>
              </a:rPr>
              <a:t>Action: Add your school name to the slide </a:t>
            </a:r>
          </a:p>
          <a:p>
            <a:endParaRPr lang="en-AU" dirty="0"/>
          </a:p>
          <a:p>
            <a:r>
              <a:rPr lang="en-AU" i="1" dirty="0"/>
              <a:t>Script - </a:t>
            </a:r>
            <a:r>
              <a:rPr lang="en-AU" dirty="0"/>
              <a:t>As a school, we are doing a range of things to help your children to:</a:t>
            </a:r>
          </a:p>
          <a:p>
            <a:pPr marL="171450" indent="-171450">
              <a:buFontTx/>
              <a:buChar char="-"/>
            </a:pPr>
            <a:r>
              <a:rPr lang="en-AU" dirty="0"/>
              <a:t>Understand what bullying is and why it is never ok</a:t>
            </a:r>
          </a:p>
          <a:p>
            <a:pPr marL="171450" indent="-171450">
              <a:buFontTx/>
              <a:buChar char="-"/>
            </a:pPr>
            <a:r>
              <a:rPr lang="en-AU" dirty="0"/>
              <a:t>Help develop relationships based on respect, kindness and inclusion</a:t>
            </a:r>
          </a:p>
          <a:p>
            <a:pPr marL="171450" indent="-171450">
              <a:buFontTx/>
              <a:buChar char="-"/>
            </a:pPr>
            <a:r>
              <a:rPr lang="en-AU" dirty="0"/>
              <a:t>Talk about bullying openly and the role of the bystander in bullying</a:t>
            </a:r>
          </a:p>
          <a:p>
            <a:pPr marL="171450" indent="-171450">
              <a:buFontTx/>
              <a:buChar char="-"/>
            </a:pPr>
            <a:r>
              <a:rPr lang="en-AU" dirty="0"/>
              <a:t>Feel comfortable to discuss any concerns with their teacher or trusted adult in the school to ensure this school is a safe and fun place to attend</a:t>
            </a:r>
          </a:p>
          <a:p>
            <a:pPr marL="171450" indent="-171450">
              <a:buFontTx/>
              <a:buChar char="-"/>
            </a:pPr>
            <a:endParaRPr lang="en-AU" dirty="0"/>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7</a:t>
            </a:fld>
            <a:endParaRPr lang="en-US" altLang="en-US"/>
          </a:p>
        </p:txBody>
      </p:sp>
    </p:spTree>
    <p:extLst>
      <p:ext uri="{BB962C8B-B14F-4D97-AF65-F5344CB8AC3E}">
        <p14:creationId xmlns:p14="http://schemas.microsoft.com/office/powerpoint/2010/main" val="153136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Notes:</a:t>
            </a:r>
          </a:p>
          <a:p>
            <a:endParaRPr lang="en-AU" dirty="0"/>
          </a:p>
          <a:p>
            <a:r>
              <a:rPr lang="en-AU" i="1" dirty="0"/>
              <a:t>Purpose for Slide 8 </a:t>
            </a:r>
            <a:r>
              <a:rPr lang="en-AU" dirty="0"/>
              <a:t>– To outline to parents what their children are learning about bullying and the practical skills they are practicing to build social skills and prevent bullying.  Informing parents about the content covered will hopefully encourage parents to reinforce the knowledge and skills at home.</a:t>
            </a:r>
          </a:p>
          <a:p>
            <a:endParaRPr lang="en-AU" dirty="0"/>
          </a:p>
          <a:p>
            <a:r>
              <a:rPr lang="en-AU" i="1" dirty="0"/>
              <a:t>Script - </a:t>
            </a:r>
            <a:r>
              <a:rPr lang="en-AU" dirty="0"/>
              <a:t>Your children are learning</a:t>
            </a:r>
          </a:p>
          <a:p>
            <a:r>
              <a:rPr lang="en-AU" dirty="0"/>
              <a:t>-       What bullying is.  This is based on the national definition you watched earlier.</a:t>
            </a:r>
          </a:p>
          <a:p>
            <a:pPr marL="342900" indent="-342900">
              <a:buFontTx/>
              <a:buChar char="-"/>
            </a:pPr>
            <a:r>
              <a:rPr lang="en-AU" dirty="0"/>
              <a:t>About the different types of bullying (e.g. cyberbullying, covert bullying)</a:t>
            </a:r>
          </a:p>
          <a:p>
            <a:pPr marL="342900" indent="-342900">
              <a:buFontTx/>
              <a:buChar char="-"/>
            </a:pPr>
            <a:r>
              <a:rPr lang="en-AU" dirty="0"/>
              <a:t>The steps to take if they experience bullying in the classroom, either on the school grounds or online</a:t>
            </a:r>
          </a:p>
          <a:p>
            <a:pPr marL="342900" indent="-342900">
              <a:buFontTx/>
              <a:buChar char="-"/>
            </a:pPr>
            <a:r>
              <a:rPr lang="en-AU" dirty="0"/>
              <a:t>The steps your child can take if they are a bystander or see a bullying incident</a:t>
            </a:r>
          </a:p>
          <a:p>
            <a:pPr marL="342900" indent="-342900">
              <a:buFontTx/>
              <a:buChar char="-"/>
            </a:pPr>
            <a:r>
              <a:rPr lang="en-AU" dirty="0"/>
              <a:t>The different things they can do to create positive and inclusive environments that prevent bullying</a:t>
            </a:r>
          </a:p>
          <a:p>
            <a:pPr marL="0" indent="0">
              <a:buFontTx/>
              <a:buNone/>
            </a:pPr>
            <a:r>
              <a:rPr lang="en-AU" dirty="0"/>
              <a:t>It is helpful that your child is receiving the same messages about bullying and building positive relationships at school and home.  </a:t>
            </a:r>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8</a:t>
            </a:fld>
            <a:endParaRPr lang="en-US" altLang="en-US"/>
          </a:p>
        </p:txBody>
      </p:sp>
    </p:spTree>
    <p:extLst>
      <p:ext uri="{BB962C8B-B14F-4D97-AF65-F5344CB8AC3E}">
        <p14:creationId xmlns:p14="http://schemas.microsoft.com/office/powerpoint/2010/main" val="179186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solidFill>
                  <a:schemeClr val="accent3"/>
                </a:solidFill>
              </a:rPr>
              <a:t>Notes for presenter:</a:t>
            </a:r>
          </a:p>
          <a:p>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1" dirty="0"/>
              <a:t>Purpose of slide 9 - </a:t>
            </a:r>
            <a:r>
              <a:rPr lang="en-AU" dirty="0"/>
              <a:t>To outline to parents what their children are learning about bullying and the practical skills they are practicing to build social skills and prevent bullying.  Informing parents about the content covered will hopefully encourage parents to reinforce the knowledge and skills at home.</a:t>
            </a:r>
          </a:p>
          <a:p>
            <a:endParaRPr lang="en-AU" b="0" i="1" dirty="0"/>
          </a:p>
          <a:p>
            <a:r>
              <a:rPr lang="en-AU" b="0" i="1" dirty="0"/>
              <a:t>Script - </a:t>
            </a:r>
          </a:p>
          <a:p>
            <a:r>
              <a:rPr lang="en-AU" b="1" dirty="0"/>
              <a:t>Action: In this section, populate this slide with the specific actions the school is taking to prevent bullying and create safe, positive and inclusive environments.</a:t>
            </a:r>
          </a:p>
          <a:p>
            <a:endParaRPr lang="en-AU" dirty="0"/>
          </a:p>
          <a:p>
            <a:r>
              <a:rPr lang="en-AU" dirty="0"/>
              <a:t>This may include:</a:t>
            </a:r>
          </a:p>
          <a:p>
            <a:pPr marL="171450" indent="-171450">
              <a:buFontTx/>
              <a:buChar char="-"/>
            </a:pPr>
            <a:r>
              <a:rPr lang="en-AU" dirty="0"/>
              <a:t>National Day of Action against bullying and violence</a:t>
            </a:r>
          </a:p>
          <a:p>
            <a:pPr marL="171450" indent="-171450">
              <a:buFontTx/>
              <a:buChar char="-"/>
            </a:pPr>
            <a:r>
              <a:rPr lang="en-AU" dirty="0"/>
              <a:t>Australian Curriculum which covers bullying prevention, conflict resolution, self-awareness and social awareness </a:t>
            </a:r>
          </a:p>
          <a:p>
            <a:pPr marL="171450" indent="-171450">
              <a:buFontTx/>
              <a:buChar char="-"/>
            </a:pPr>
            <a:r>
              <a:rPr lang="en-AU" dirty="0"/>
              <a:t>Keeping Safe: Child Protection curriculum covers healthy and respectful relationship, the power dynamic in relationships and online safety</a:t>
            </a:r>
          </a:p>
          <a:p>
            <a:pPr marL="171450" indent="-171450">
              <a:buFontTx/>
              <a:buChar char="-"/>
            </a:pPr>
            <a:r>
              <a:rPr lang="en-AU" dirty="0"/>
              <a:t>Social and emotional programs</a:t>
            </a:r>
          </a:p>
          <a:p>
            <a:pPr marL="171450" indent="-171450">
              <a:buFontTx/>
              <a:buChar char="-"/>
            </a:pPr>
            <a:r>
              <a:rPr lang="en-AU" dirty="0"/>
              <a:t>Bullying Prevention lessons</a:t>
            </a:r>
          </a:p>
          <a:p>
            <a:endParaRPr lang="en-AU" dirty="0"/>
          </a:p>
        </p:txBody>
      </p:sp>
      <p:sp>
        <p:nvSpPr>
          <p:cNvPr id="4" name="Slide Number Placeholder 3"/>
          <p:cNvSpPr>
            <a:spLocks noGrp="1"/>
          </p:cNvSpPr>
          <p:nvPr>
            <p:ph type="sldNum" sz="quarter" idx="5"/>
          </p:nvPr>
        </p:nvSpPr>
        <p:spPr/>
        <p:txBody>
          <a:bodyPr/>
          <a:lstStyle/>
          <a:p>
            <a:pPr>
              <a:defRPr/>
            </a:pPr>
            <a:fld id="{F3A35635-BE63-5041-86F5-9E3F7AE31789}" type="slidenum">
              <a:rPr lang="en-US" altLang="en-US" smtClean="0"/>
              <a:pPr>
                <a:defRPr/>
              </a:pPr>
              <a:t>9</a:t>
            </a:fld>
            <a:endParaRPr lang="en-US" altLang="en-US"/>
          </a:p>
        </p:txBody>
      </p:sp>
    </p:spTree>
    <p:extLst>
      <p:ext uri="{BB962C8B-B14F-4D97-AF65-F5344CB8AC3E}">
        <p14:creationId xmlns:p14="http://schemas.microsoft.com/office/powerpoint/2010/main" val="111639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BFBFBF"/>
        </a:solidFill>
        <a:effectLst/>
      </p:bgPr>
    </p:bg>
    <p:spTree>
      <p:nvGrpSpPr>
        <p:cNvPr id="1" name=""/>
        <p:cNvGrpSpPr/>
        <p:nvPr/>
      </p:nvGrpSpPr>
      <p:grpSpPr>
        <a:xfrm>
          <a:off x="0" y="0"/>
          <a:ext cx="0" cy="0"/>
          <a:chOff x="0" y="0"/>
          <a:chExt cx="0" cy="0"/>
        </a:xfrm>
      </p:grpSpPr>
      <p:sp>
        <p:nvSpPr>
          <p:cNvPr id="9" name="Content Placeholder 10"/>
          <p:cNvSpPr>
            <a:spLocks noGrp="1"/>
          </p:cNvSpPr>
          <p:nvPr>
            <p:ph sz="quarter" idx="10"/>
          </p:nvPr>
        </p:nvSpPr>
        <p:spPr>
          <a:xfrm>
            <a:off x="0" y="7257"/>
            <a:ext cx="9144000" cy="6858000"/>
          </a:xfrm>
          <a:prstGeom prst="rect">
            <a:avLst/>
          </a:prstGeom>
        </p:spPr>
        <p:txBody>
          <a:bodyPr/>
          <a:lstStyle>
            <a:lvl1pPr marL="0" indent="0">
              <a:buNone/>
              <a:defRPr>
                <a:noFill/>
              </a:defRPr>
            </a:lvl1pPr>
          </a:lstStyle>
          <a:p>
            <a:pPr lvl="0"/>
            <a:r>
              <a:rPr lang="en-US"/>
              <a:t>Click to edit Master text styles</a:t>
            </a:r>
          </a:p>
        </p:txBody>
      </p:sp>
      <p:sp>
        <p:nvSpPr>
          <p:cNvPr id="7" name="Title 1"/>
          <p:cNvSpPr>
            <a:spLocks noGrp="1"/>
          </p:cNvSpPr>
          <p:nvPr>
            <p:ph type="title"/>
          </p:nvPr>
        </p:nvSpPr>
        <p:spPr>
          <a:xfrm>
            <a:off x="1932039" y="1077450"/>
            <a:ext cx="6532856" cy="1200072"/>
          </a:xfrm>
          <a:prstGeom prst="rect">
            <a:avLst/>
          </a:prstGeom>
        </p:spPr>
        <p:txBody>
          <a:bodyPr lIns="0" tIns="0" rIns="0" bIns="0" anchor="t"/>
          <a:lstStyle>
            <a:lvl1pPr algn="r">
              <a:lnSpc>
                <a:spcPct val="80000"/>
              </a:lnSpc>
              <a:defRPr sz="5500" b="1" cap="all">
                <a:solidFill>
                  <a:schemeClr val="bg1"/>
                </a:solidFill>
              </a:defRPr>
            </a:lvl1pPr>
          </a:lstStyle>
          <a:p>
            <a:r>
              <a:rPr lang="en-US"/>
              <a:t>Click to edit Master title style</a:t>
            </a:r>
            <a:endParaRPr lang="en-US" dirty="0"/>
          </a:p>
        </p:txBody>
      </p:sp>
      <p:sp>
        <p:nvSpPr>
          <p:cNvPr id="27" name="Text Placeholder 26"/>
          <p:cNvSpPr>
            <a:spLocks noGrp="1"/>
          </p:cNvSpPr>
          <p:nvPr>
            <p:ph type="body" sz="quarter" idx="11"/>
          </p:nvPr>
        </p:nvSpPr>
        <p:spPr>
          <a:xfrm>
            <a:off x="1932037" y="2452041"/>
            <a:ext cx="6532857" cy="854474"/>
          </a:xfrm>
          <a:prstGeom prst="rect">
            <a:avLst/>
          </a:prstGeom>
        </p:spPr>
        <p:txBody>
          <a:bodyPr lIns="0" tIns="0" rIns="0" bIns="0" anchor="t" anchorCtr="0"/>
          <a:lstStyle>
            <a:lvl1pPr marL="0" indent="0" algn="r">
              <a:lnSpc>
                <a:spcPct val="80000"/>
              </a:lnSpc>
              <a:buNone/>
              <a:defRPr sz="3600" cap="all"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46364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54B3AED-C54C-7544-8B7A-99324ECE4C9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9144000" cy="689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5030" y="461698"/>
            <a:ext cx="8193184" cy="4649764"/>
          </a:xfrm>
          <a:prstGeom prst="rect">
            <a:avLst/>
          </a:prstGeom>
        </p:spPr>
        <p:txBody>
          <a:bodyPr lIns="0" tIns="0" rIns="0" bIns="0" anchor="t" anchorCtr="0"/>
          <a:lstStyle>
            <a:lvl1pPr algn="l">
              <a:defRPr lang="en-AU" sz="4000" b="1" cap="all" baseline="0" smtClean="0">
                <a:solidFill>
                  <a:schemeClr val="bg1"/>
                </a:solidFill>
                <a:effectLst/>
              </a:defRPr>
            </a:lvl1pPr>
          </a:lstStyle>
          <a:p>
            <a:r>
              <a:rPr lang="en-US"/>
              <a:t>Click to edit Master title style</a:t>
            </a:r>
            <a:endParaRPr lang="en-AU" dirty="0"/>
          </a:p>
        </p:txBody>
      </p:sp>
    </p:spTree>
    <p:extLst>
      <p:ext uri="{BB962C8B-B14F-4D97-AF65-F5344CB8AC3E}">
        <p14:creationId xmlns:p14="http://schemas.microsoft.com/office/powerpoint/2010/main" val="275376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BFBFBF"/>
        </a:solid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0" y="0"/>
            <a:ext cx="9144000" cy="6858000"/>
          </a:xfrm>
          <a:prstGeom prst="rect">
            <a:avLst/>
          </a:prstGeom>
        </p:spPr>
        <p:txBody>
          <a:bodyPr/>
          <a:lstStyle>
            <a:lvl1pPr marL="0" indent="0">
              <a:buNone/>
              <a:defRPr>
                <a:noFill/>
              </a:defRPr>
            </a:lvl1pPr>
          </a:lstStyle>
          <a:p>
            <a:pPr lvl="0"/>
            <a:r>
              <a:rPr lang="en-US"/>
              <a:t>Click to edit Master text styles</a:t>
            </a:r>
          </a:p>
        </p:txBody>
      </p:sp>
    </p:spTree>
    <p:extLst>
      <p:ext uri="{BB962C8B-B14F-4D97-AF65-F5344CB8AC3E}">
        <p14:creationId xmlns:p14="http://schemas.microsoft.com/office/powerpoint/2010/main" val="286772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Text with Image">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ACFA3537-9E65-1C4B-AA68-C93E3EAFA11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91" r="391"/>
          <a:stretch>
            <a:fillRect/>
          </a:stretch>
        </p:blipFill>
        <p:spPr bwMode="auto">
          <a:xfrm>
            <a:off x="0" y="-13784"/>
            <a:ext cx="9144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996888"/>
            <a:ext cx="3960000" cy="4051306"/>
          </a:xfrm>
          <a:prstGeom prst="roundRect">
            <a:avLst>
              <a:gd name="adj" fmla="val 7838"/>
            </a:avLst>
          </a:prstGeom>
          <a:solidFill>
            <a:schemeClr val="bg1">
              <a:lumMod val="75000"/>
            </a:schemeClr>
          </a:solidFill>
        </p:spPr>
        <p:txBody>
          <a:bodyPr/>
          <a:lstStyle>
            <a:lvl1pPr marL="0" indent="0">
              <a:buNone/>
              <a:defRPr sz="2800">
                <a:no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726800" y="1996888"/>
            <a:ext cx="3960000" cy="4051306"/>
          </a:xfrm>
          <a:prstGeom prst="rect">
            <a:avLst/>
          </a:prstGeom>
        </p:spPr>
        <p:txBody>
          <a:bodyPr lIns="0" tIns="0" rIns="0" bIns="0"/>
          <a:lstStyle>
            <a:lvl1pPr>
              <a:spcBef>
                <a:spcPts val="1080"/>
              </a:spcBef>
              <a:defRPr lang="en-AU" sz="2000" b="1" baseline="0" smtClean="0">
                <a:solidFill>
                  <a:srgbClr val="339999"/>
                </a:solidFill>
                <a:effectLst/>
              </a:defRPr>
            </a:lvl1pPr>
            <a:lvl2pPr>
              <a:defRPr sz="1600">
                <a:solidFill>
                  <a:srgbClr val="4D4D4C"/>
                </a:solidFill>
              </a:defRPr>
            </a:lvl2pPr>
            <a:lvl3pPr>
              <a:defRPr sz="1600">
                <a:solidFill>
                  <a:srgbClr val="4D4D4C"/>
                </a:solidFill>
              </a:defRPr>
            </a:lvl3pPr>
            <a:lvl4pPr>
              <a:defRPr sz="1600">
                <a:solidFill>
                  <a:srgbClr val="4D4D4C"/>
                </a:solidFill>
              </a:defRPr>
            </a:lvl4pPr>
            <a:lvl5pPr>
              <a:defRPr sz="1600">
                <a:solidFill>
                  <a:srgbClr val="4D4D4C"/>
                </a:solidFill>
              </a:defRPr>
            </a:lvl5pPr>
            <a:lvl6pPr>
              <a:defRPr sz="1800"/>
            </a:lvl6pPr>
            <a:lvl7pPr>
              <a:defRPr sz="1800"/>
            </a:lvl7pPr>
            <a:lvl8pPr>
              <a:defRPr sz="1800"/>
            </a:lvl8pPr>
            <a:lvl9pPr>
              <a:defRPr sz="1800"/>
            </a:lvl9pPr>
          </a:lstStyle>
          <a:p>
            <a:pPr lvl="0"/>
            <a:r>
              <a:rPr lang="en-US"/>
              <a:t>Click to edit Master text styles</a:t>
            </a:r>
          </a:p>
        </p:txBody>
      </p:sp>
      <p:sp>
        <p:nvSpPr>
          <p:cNvPr id="13" name="Text Placeholder 10"/>
          <p:cNvSpPr>
            <a:spLocks noGrp="1"/>
          </p:cNvSpPr>
          <p:nvPr>
            <p:ph type="body" sz="quarter" idx="12"/>
          </p:nvPr>
        </p:nvSpPr>
        <p:spPr>
          <a:xfrm>
            <a:off x="457200" y="6176151"/>
            <a:ext cx="3960000" cy="435664"/>
          </a:xfrm>
          <a:prstGeom prst="rect">
            <a:avLst/>
          </a:prstGeom>
        </p:spPr>
        <p:txBody>
          <a:bodyPr lIns="0" tIns="0" rIns="0" bIns="0"/>
          <a:lstStyle>
            <a:lvl1pPr marL="0" indent="0" algn="l">
              <a:buNone/>
              <a:defRPr sz="1100" b="1" i="0" baseline="0">
                <a:solidFill>
                  <a:srgbClr val="002855"/>
                </a:solidFill>
              </a:defRPr>
            </a:lvl1pPr>
          </a:lstStyle>
          <a:p>
            <a:pPr lvl="0"/>
            <a:r>
              <a:rPr lang="en-US"/>
              <a:t>Click to edit Master text styles</a:t>
            </a:r>
          </a:p>
        </p:txBody>
      </p:sp>
      <p:sp>
        <p:nvSpPr>
          <p:cNvPr id="7" name="Footer Placeholder 3">
            <a:extLst>
              <a:ext uri="{FF2B5EF4-FFF2-40B4-BE49-F238E27FC236}">
                <a16:creationId xmlns:a16="http://schemas.microsoft.com/office/drawing/2014/main" id="{B2A7E9B9-D963-7746-A821-D6E42CEBF0D8}"/>
              </a:ext>
            </a:extLst>
          </p:cNvPr>
          <p:cNvSpPr>
            <a:spLocks noGrp="1"/>
          </p:cNvSpPr>
          <p:nvPr>
            <p:ph type="ftr" sz="quarter" idx="13"/>
          </p:nvPr>
        </p:nvSpPr>
        <p:spPr>
          <a:xfrm>
            <a:off x="4932363" y="6396038"/>
            <a:ext cx="3754437" cy="365125"/>
          </a:xfrm>
          <a:prstGeom prst="rect">
            <a:avLst/>
          </a:prstGeom>
        </p:spPr>
        <p:txBody>
          <a:bodyPr lIns="0" tIns="0" rIns="0" bIns="0"/>
          <a:lstStyle>
            <a:lvl1pPr algn="r">
              <a:defRPr sz="1100" b="0" i="0" cap="all" baseline="0">
                <a:solidFill>
                  <a:srgbClr val="002855"/>
                </a:solidFill>
                <a:latin typeface="Calibri Light" panose="020F0302020204030204" pitchFamily="34" charset="0"/>
                <a:cs typeface="Calibri Light" panose="020F0302020204030204" pitchFamily="34" charset="0"/>
              </a:defRPr>
            </a:lvl1pPr>
          </a:lstStyle>
          <a:p>
            <a:pPr>
              <a:defRPr/>
            </a:pPr>
            <a:r>
              <a:rPr lang="en-US" dirty="0"/>
              <a:t>Presentation Heading– Presentation Sub-Heading</a:t>
            </a:r>
          </a:p>
        </p:txBody>
      </p:sp>
      <p:sp>
        <p:nvSpPr>
          <p:cNvPr id="8" name="Title 1">
            <a:extLst>
              <a:ext uri="{FF2B5EF4-FFF2-40B4-BE49-F238E27FC236}">
                <a16:creationId xmlns:a16="http://schemas.microsoft.com/office/drawing/2014/main" id="{8949AB28-00D2-DD4F-AD0B-7EB201144840}"/>
              </a:ext>
            </a:extLst>
          </p:cNvPr>
          <p:cNvSpPr>
            <a:spLocks noGrp="1"/>
          </p:cNvSpPr>
          <p:nvPr>
            <p:ph type="title"/>
          </p:nvPr>
        </p:nvSpPr>
        <p:spPr>
          <a:xfrm>
            <a:off x="457200" y="550712"/>
            <a:ext cx="7354957" cy="393505"/>
          </a:xfrm>
          <a:prstGeom prst="rect">
            <a:avLst/>
          </a:prstGeom>
        </p:spPr>
        <p:txBody>
          <a:bodyPr lIns="0" tIns="0" rIns="0" bIns="0" anchor="t" anchorCtr="0"/>
          <a:lstStyle>
            <a:lvl1pPr algn="l">
              <a:lnSpc>
                <a:spcPct val="85000"/>
              </a:lnSpc>
              <a:defRPr sz="35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5168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06107DCA-1984-B84E-9BF2-CD3A23C1C60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91" r="391"/>
          <a:stretch>
            <a:fillRect/>
          </a:stretch>
        </p:blipFill>
        <p:spPr bwMode="auto">
          <a:xfrm>
            <a:off x="0" y="-13784"/>
            <a:ext cx="9144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a:spLocks noGrp="1"/>
          </p:cNvSpPr>
          <p:nvPr>
            <p:ph sz="half" idx="2"/>
          </p:nvPr>
        </p:nvSpPr>
        <p:spPr>
          <a:xfrm>
            <a:off x="4726800" y="1996888"/>
            <a:ext cx="3960000" cy="4051306"/>
          </a:xfrm>
          <a:prstGeom prst="rect">
            <a:avLst/>
          </a:prstGeom>
        </p:spPr>
        <p:txBody>
          <a:bodyPr lIns="0" tIns="0" rIns="0" bIns="0"/>
          <a:lstStyle>
            <a:lvl1pPr>
              <a:spcBef>
                <a:spcPts val="984"/>
              </a:spcBef>
              <a:defRPr sz="1600">
                <a:solidFill>
                  <a:srgbClr val="4D4D4C"/>
                </a:solidFill>
              </a:defRPr>
            </a:lvl1pPr>
            <a:lvl2pPr>
              <a:spcBef>
                <a:spcPts val="984"/>
              </a:spcBef>
              <a:defRPr sz="1600">
                <a:solidFill>
                  <a:srgbClr val="4D4D4C"/>
                </a:solidFill>
              </a:defRPr>
            </a:lvl2pPr>
            <a:lvl3pPr>
              <a:spcBef>
                <a:spcPts val="984"/>
              </a:spcBef>
              <a:defRPr sz="1600">
                <a:solidFill>
                  <a:srgbClr val="4D4D4C"/>
                </a:solidFill>
              </a:defRPr>
            </a:lvl3pPr>
            <a:lvl4pPr>
              <a:spcBef>
                <a:spcPts val="984"/>
              </a:spcBef>
              <a:defRPr sz="1600">
                <a:solidFill>
                  <a:srgbClr val="4D4D4C"/>
                </a:solidFill>
              </a:defRPr>
            </a:lvl4pPr>
            <a:lvl5pPr>
              <a:spcBef>
                <a:spcPts val="984"/>
              </a:spcBef>
              <a:defRPr sz="1600">
                <a:solidFill>
                  <a:srgbClr val="4D4D4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14"/>
          </p:nvPr>
        </p:nvSpPr>
        <p:spPr>
          <a:xfrm>
            <a:off x="457200" y="1996888"/>
            <a:ext cx="3960000" cy="4051306"/>
          </a:xfrm>
          <a:prstGeom prst="rect">
            <a:avLst/>
          </a:prstGeom>
        </p:spPr>
        <p:txBody>
          <a:bodyPr lIns="0" tIns="0" rIns="0" bIns="0"/>
          <a:lstStyle>
            <a:lvl1pPr>
              <a:spcBef>
                <a:spcPts val="984"/>
              </a:spcBef>
              <a:defRPr sz="1600">
                <a:solidFill>
                  <a:srgbClr val="4D4D4C"/>
                </a:solidFill>
              </a:defRPr>
            </a:lvl1pPr>
            <a:lvl2pPr>
              <a:spcBef>
                <a:spcPts val="984"/>
              </a:spcBef>
              <a:defRPr sz="1600">
                <a:solidFill>
                  <a:srgbClr val="4D4D4C"/>
                </a:solidFill>
              </a:defRPr>
            </a:lvl2pPr>
            <a:lvl3pPr>
              <a:spcBef>
                <a:spcPts val="984"/>
              </a:spcBef>
              <a:defRPr sz="1600">
                <a:solidFill>
                  <a:srgbClr val="4D4D4C"/>
                </a:solidFill>
              </a:defRPr>
            </a:lvl3pPr>
            <a:lvl4pPr>
              <a:spcBef>
                <a:spcPts val="984"/>
              </a:spcBef>
              <a:defRPr sz="1600">
                <a:solidFill>
                  <a:srgbClr val="4D4D4C"/>
                </a:solidFill>
              </a:defRPr>
            </a:lvl4pPr>
            <a:lvl5pPr>
              <a:spcBef>
                <a:spcPts val="984"/>
              </a:spcBef>
              <a:defRPr sz="1600">
                <a:solidFill>
                  <a:srgbClr val="4D4D4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5BA23D5B-05A3-DF46-9F39-7A88C15FB8CC}"/>
              </a:ext>
            </a:extLst>
          </p:cNvPr>
          <p:cNvSpPr>
            <a:spLocks noGrp="1"/>
          </p:cNvSpPr>
          <p:nvPr>
            <p:ph type="ftr" sz="quarter" idx="15"/>
          </p:nvPr>
        </p:nvSpPr>
        <p:spPr>
          <a:xfrm>
            <a:off x="4932363" y="6396038"/>
            <a:ext cx="3754437" cy="365125"/>
          </a:xfrm>
          <a:prstGeom prst="rect">
            <a:avLst/>
          </a:prstGeom>
        </p:spPr>
        <p:txBody>
          <a:bodyPr lIns="0" tIns="0" rIns="0" bIns="0"/>
          <a:lstStyle>
            <a:lvl1pPr algn="r">
              <a:defRPr sz="1100" b="0" i="0" cap="all" baseline="0">
                <a:solidFill>
                  <a:srgbClr val="002855"/>
                </a:solidFill>
                <a:latin typeface="Calibri Light" panose="020F0302020204030204" pitchFamily="34" charset="0"/>
                <a:cs typeface="Calibri Light" panose="020F0302020204030204" pitchFamily="34" charset="0"/>
              </a:defRPr>
            </a:lvl1pPr>
          </a:lstStyle>
          <a:p>
            <a:pPr>
              <a:defRPr/>
            </a:pPr>
            <a:r>
              <a:rPr lang="en-US" dirty="0"/>
              <a:t>Presentation Heading– Presentation Sub-Heading</a:t>
            </a:r>
          </a:p>
        </p:txBody>
      </p:sp>
      <p:sp>
        <p:nvSpPr>
          <p:cNvPr id="17" name="Title 1">
            <a:extLst>
              <a:ext uri="{FF2B5EF4-FFF2-40B4-BE49-F238E27FC236}">
                <a16:creationId xmlns:a16="http://schemas.microsoft.com/office/drawing/2014/main" id="{71ABA501-7C1E-7E4F-A162-767D28FF68BD}"/>
              </a:ext>
            </a:extLst>
          </p:cNvPr>
          <p:cNvSpPr>
            <a:spLocks noGrp="1"/>
          </p:cNvSpPr>
          <p:nvPr>
            <p:ph type="title"/>
          </p:nvPr>
        </p:nvSpPr>
        <p:spPr>
          <a:xfrm>
            <a:off x="457200" y="550712"/>
            <a:ext cx="7354957" cy="393505"/>
          </a:xfrm>
          <a:prstGeom prst="rect">
            <a:avLst/>
          </a:prstGeom>
        </p:spPr>
        <p:txBody>
          <a:bodyPr lIns="0" tIns="0" rIns="0" bIns="0" anchor="t" anchorCtr="0"/>
          <a:lstStyle>
            <a:lvl1pPr algn="l">
              <a:lnSpc>
                <a:spcPct val="85000"/>
              </a:lnSpc>
              <a:defRPr sz="35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75739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ole Page Image">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797C685F-B918-6D40-B690-5306F3CB558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91" r="391"/>
          <a:stretch>
            <a:fillRect/>
          </a:stretch>
        </p:blipFill>
        <p:spPr bwMode="auto">
          <a:xfrm>
            <a:off x="0" y="-13784"/>
            <a:ext cx="9144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sz="half" idx="1"/>
          </p:nvPr>
        </p:nvSpPr>
        <p:spPr>
          <a:xfrm>
            <a:off x="457200" y="1996888"/>
            <a:ext cx="8229600" cy="4051306"/>
          </a:xfrm>
          <a:prstGeom prst="roundRect">
            <a:avLst>
              <a:gd name="adj" fmla="val 7868"/>
            </a:avLst>
          </a:prstGeom>
          <a:solidFill>
            <a:schemeClr val="bg1">
              <a:lumMod val="75000"/>
            </a:schemeClr>
          </a:solidFill>
        </p:spPr>
        <p:txBody>
          <a:bodyPr/>
          <a:lstStyle>
            <a:lvl1pPr marL="0" indent="0">
              <a:buNone/>
              <a:defRPr sz="2800">
                <a:no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6" name="Text Placeholder 10"/>
          <p:cNvSpPr>
            <a:spLocks noGrp="1"/>
          </p:cNvSpPr>
          <p:nvPr>
            <p:ph type="body" sz="quarter" idx="12"/>
          </p:nvPr>
        </p:nvSpPr>
        <p:spPr>
          <a:xfrm>
            <a:off x="457200" y="6176151"/>
            <a:ext cx="3960000" cy="435664"/>
          </a:xfrm>
          <a:prstGeom prst="rect">
            <a:avLst/>
          </a:prstGeom>
        </p:spPr>
        <p:txBody>
          <a:bodyPr lIns="0" tIns="0" rIns="0" bIns="0"/>
          <a:lstStyle>
            <a:lvl1pPr marL="0" indent="0" algn="l">
              <a:buNone/>
              <a:defRPr sz="1100" b="1" i="0" baseline="0">
                <a:solidFill>
                  <a:srgbClr val="002855"/>
                </a:solidFill>
              </a:defRPr>
            </a:lvl1pPr>
          </a:lstStyle>
          <a:p>
            <a:pPr lvl="0"/>
            <a:r>
              <a:rPr lang="en-US"/>
              <a:t>Click to edit Master text styles</a:t>
            </a:r>
          </a:p>
        </p:txBody>
      </p:sp>
      <p:sp>
        <p:nvSpPr>
          <p:cNvPr id="6" name="Footer Placeholder 3">
            <a:extLst>
              <a:ext uri="{FF2B5EF4-FFF2-40B4-BE49-F238E27FC236}">
                <a16:creationId xmlns:a16="http://schemas.microsoft.com/office/drawing/2014/main" id="{49DD2FF6-FBFB-F445-A403-E2AD6D0249DF}"/>
              </a:ext>
            </a:extLst>
          </p:cNvPr>
          <p:cNvSpPr>
            <a:spLocks noGrp="1"/>
          </p:cNvSpPr>
          <p:nvPr>
            <p:ph type="ftr" sz="quarter" idx="13"/>
          </p:nvPr>
        </p:nvSpPr>
        <p:spPr>
          <a:xfrm>
            <a:off x="4932363" y="6396038"/>
            <a:ext cx="3754437" cy="365125"/>
          </a:xfrm>
          <a:prstGeom prst="rect">
            <a:avLst/>
          </a:prstGeom>
        </p:spPr>
        <p:txBody>
          <a:bodyPr lIns="0" tIns="0" rIns="0" bIns="0"/>
          <a:lstStyle>
            <a:lvl1pPr algn="r">
              <a:defRPr sz="1100" b="0" i="0" cap="all" baseline="0">
                <a:solidFill>
                  <a:srgbClr val="002855"/>
                </a:solidFill>
                <a:latin typeface="Calibri Light" panose="020F0302020204030204" pitchFamily="34" charset="0"/>
                <a:cs typeface="Calibri Light" panose="020F0302020204030204" pitchFamily="34" charset="0"/>
              </a:defRPr>
            </a:lvl1pPr>
          </a:lstStyle>
          <a:p>
            <a:pPr>
              <a:defRPr/>
            </a:pPr>
            <a:r>
              <a:rPr lang="en-US" dirty="0"/>
              <a:t>Presentation Heading– Presentation Sub-Heading</a:t>
            </a:r>
          </a:p>
        </p:txBody>
      </p:sp>
      <p:sp>
        <p:nvSpPr>
          <p:cNvPr id="9" name="Title 1">
            <a:extLst>
              <a:ext uri="{FF2B5EF4-FFF2-40B4-BE49-F238E27FC236}">
                <a16:creationId xmlns:a16="http://schemas.microsoft.com/office/drawing/2014/main" id="{E1D2FF82-F888-7E4A-85C9-E7500018F4C9}"/>
              </a:ext>
            </a:extLst>
          </p:cNvPr>
          <p:cNvSpPr>
            <a:spLocks noGrp="1"/>
          </p:cNvSpPr>
          <p:nvPr>
            <p:ph type="title"/>
          </p:nvPr>
        </p:nvSpPr>
        <p:spPr>
          <a:xfrm>
            <a:off x="457200" y="550712"/>
            <a:ext cx="7354957" cy="393505"/>
          </a:xfrm>
          <a:prstGeom prst="rect">
            <a:avLst/>
          </a:prstGeom>
        </p:spPr>
        <p:txBody>
          <a:bodyPr lIns="0" tIns="0" rIns="0" bIns="0" anchor="t" anchorCtr="0"/>
          <a:lstStyle>
            <a:lvl1pPr algn="l">
              <a:lnSpc>
                <a:spcPct val="85000"/>
              </a:lnSpc>
              <a:defRPr sz="35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06298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Image with Two Column Text">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D6A35017-8BEF-9448-B804-0E69573E73F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91" r="391"/>
          <a:stretch>
            <a:fillRect/>
          </a:stretch>
        </p:blipFill>
        <p:spPr bwMode="auto">
          <a:xfrm>
            <a:off x="0" y="-13784"/>
            <a:ext cx="9144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p:cNvSpPr>
            <a:spLocks noGrp="1"/>
          </p:cNvSpPr>
          <p:nvPr>
            <p:ph sz="half" idx="2"/>
          </p:nvPr>
        </p:nvSpPr>
        <p:spPr>
          <a:xfrm>
            <a:off x="4726800" y="3873008"/>
            <a:ext cx="3960000" cy="2161739"/>
          </a:xfrm>
          <a:prstGeom prst="rect">
            <a:avLst/>
          </a:prstGeom>
        </p:spPr>
        <p:txBody>
          <a:bodyPr lIns="0" tIns="0" rIns="0" bIns="0"/>
          <a:lstStyle>
            <a:lvl1pPr>
              <a:spcBef>
                <a:spcPts val="984"/>
              </a:spcBef>
              <a:defRPr sz="1600">
                <a:solidFill>
                  <a:srgbClr val="4D4D4C"/>
                </a:solidFill>
              </a:defRPr>
            </a:lvl1pPr>
            <a:lvl2pPr>
              <a:spcBef>
                <a:spcPts val="984"/>
              </a:spcBef>
              <a:defRPr sz="1600">
                <a:solidFill>
                  <a:srgbClr val="4D4D4C"/>
                </a:solidFill>
              </a:defRPr>
            </a:lvl2pPr>
            <a:lvl3pPr>
              <a:spcBef>
                <a:spcPts val="984"/>
              </a:spcBef>
              <a:defRPr sz="1600">
                <a:solidFill>
                  <a:srgbClr val="4D4D4C"/>
                </a:solidFill>
              </a:defRPr>
            </a:lvl3pPr>
            <a:lvl4pPr>
              <a:spcBef>
                <a:spcPts val="984"/>
              </a:spcBef>
              <a:defRPr sz="1600">
                <a:solidFill>
                  <a:srgbClr val="4D4D4C"/>
                </a:solidFill>
              </a:defRPr>
            </a:lvl4pPr>
            <a:lvl5pPr>
              <a:spcBef>
                <a:spcPts val="984"/>
              </a:spcBef>
              <a:defRPr sz="1600">
                <a:solidFill>
                  <a:srgbClr val="4D4D4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0"/>
          </p:nvPr>
        </p:nvSpPr>
        <p:spPr>
          <a:xfrm>
            <a:off x="454947" y="3866028"/>
            <a:ext cx="3960000" cy="2161739"/>
          </a:xfrm>
          <a:prstGeom prst="rect">
            <a:avLst/>
          </a:prstGeom>
        </p:spPr>
        <p:txBody>
          <a:bodyPr lIns="0" tIns="0" rIns="0" bIns="0"/>
          <a:lstStyle>
            <a:lvl1pPr>
              <a:spcBef>
                <a:spcPts val="984"/>
              </a:spcBef>
              <a:defRPr sz="1600">
                <a:solidFill>
                  <a:srgbClr val="4D4D4C"/>
                </a:solidFill>
              </a:defRPr>
            </a:lvl1pPr>
            <a:lvl2pPr>
              <a:spcBef>
                <a:spcPts val="984"/>
              </a:spcBef>
              <a:defRPr sz="1600">
                <a:solidFill>
                  <a:srgbClr val="4D4D4C"/>
                </a:solidFill>
              </a:defRPr>
            </a:lvl2pPr>
            <a:lvl3pPr>
              <a:spcBef>
                <a:spcPts val="984"/>
              </a:spcBef>
              <a:defRPr sz="1600">
                <a:solidFill>
                  <a:srgbClr val="4D4D4C"/>
                </a:solidFill>
              </a:defRPr>
            </a:lvl3pPr>
            <a:lvl4pPr>
              <a:spcBef>
                <a:spcPts val="984"/>
              </a:spcBef>
              <a:defRPr sz="1600">
                <a:solidFill>
                  <a:srgbClr val="4D4D4C"/>
                </a:solidFill>
              </a:defRPr>
            </a:lvl4pPr>
            <a:lvl5pPr>
              <a:spcBef>
                <a:spcPts val="984"/>
              </a:spcBef>
              <a:defRPr sz="1600">
                <a:solidFill>
                  <a:srgbClr val="4D4D4C"/>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2"/>
          </p:nvPr>
        </p:nvSpPr>
        <p:spPr>
          <a:xfrm>
            <a:off x="457200" y="3382493"/>
            <a:ext cx="8229598" cy="180685"/>
          </a:xfrm>
          <a:prstGeom prst="rect">
            <a:avLst/>
          </a:prstGeom>
        </p:spPr>
        <p:txBody>
          <a:bodyPr lIns="0" tIns="0" rIns="0" bIns="0"/>
          <a:lstStyle>
            <a:lvl1pPr marL="0" indent="0" algn="l">
              <a:buNone/>
              <a:defRPr sz="1100" b="1" i="0" baseline="0">
                <a:solidFill>
                  <a:srgbClr val="002855"/>
                </a:solidFill>
              </a:defRPr>
            </a:lvl1pPr>
          </a:lstStyle>
          <a:p>
            <a:pPr lvl="0"/>
            <a:r>
              <a:rPr lang="en-US"/>
              <a:t>Click to edit Master text styles</a:t>
            </a:r>
          </a:p>
        </p:txBody>
      </p:sp>
      <p:sp>
        <p:nvSpPr>
          <p:cNvPr id="14" name="Content Placeholder 2"/>
          <p:cNvSpPr>
            <a:spLocks noGrp="1"/>
          </p:cNvSpPr>
          <p:nvPr>
            <p:ph sz="half" idx="1"/>
          </p:nvPr>
        </p:nvSpPr>
        <p:spPr>
          <a:xfrm>
            <a:off x="457200" y="1996888"/>
            <a:ext cx="8229600" cy="1257300"/>
          </a:xfrm>
          <a:prstGeom prst="roundRect">
            <a:avLst>
              <a:gd name="adj" fmla="val 26647"/>
            </a:avLst>
          </a:prstGeom>
          <a:solidFill>
            <a:schemeClr val="bg1">
              <a:lumMod val="75000"/>
            </a:schemeClr>
          </a:solidFill>
        </p:spPr>
        <p:txBody>
          <a:bodyPr/>
          <a:lstStyle>
            <a:lvl1pPr marL="0" indent="0">
              <a:buNone/>
              <a:defRPr sz="2800">
                <a:no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Footer Placeholder 3">
            <a:extLst>
              <a:ext uri="{FF2B5EF4-FFF2-40B4-BE49-F238E27FC236}">
                <a16:creationId xmlns:a16="http://schemas.microsoft.com/office/drawing/2014/main" id="{46D4AAEF-5A3A-6946-8DCA-BAB18FB52702}"/>
              </a:ext>
            </a:extLst>
          </p:cNvPr>
          <p:cNvSpPr>
            <a:spLocks noGrp="1"/>
          </p:cNvSpPr>
          <p:nvPr>
            <p:ph type="ftr" sz="quarter" idx="13"/>
          </p:nvPr>
        </p:nvSpPr>
        <p:spPr>
          <a:xfrm>
            <a:off x="4932363" y="6396038"/>
            <a:ext cx="3754437" cy="365125"/>
          </a:xfrm>
          <a:prstGeom prst="rect">
            <a:avLst/>
          </a:prstGeom>
        </p:spPr>
        <p:txBody>
          <a:bodyPr lIns="0" tIns="0" rIns="0" bIns="0"/>
          <a:lstStyle>
            <a:lvl1pPr algn="r">
              <a:defRPr sz="1100" b="0" i="0" cap="all" baseline="0">
                <a:solidFill>
                  <a:srgbClr val="002855"/>
                </a:solidFill>
                <a:latin typeface="Calibri Light" panose="020F0302020204030204" pitchFamily="34" charset="0"/>
                <a:cs typeface="Calibri Light" panose="020F0302020204030204" pitchFamily="34" charset="0"/>
              </a:defRPr>
            </a:lvl1pPr>
          </a:lstStyle>
          <a:p>
            <a:pPr>
              <a:defRPr/>
            </a:pPr>
            <a:r>
              <a:rPr lang="en-US" dirty="0"/>
              <a:t>Presentation Heading– Presentation Sub-Heading</a:t>
            </a:r>
          </a:p>
        </p:txBody>
      </p:sp>
      <p:sp>
        <p:nvSpPr>
          <p:cNvPr id="12" name="Title 1">
            <a:extLst>
              <a:ext uri="{FF2B5EF4-FFF2-40B4-BE49-F238E27FC236}">
                <a16:creationId xmlns:a16="http://schemas.microsoft.com/office/drawing/2014/main" id="{3F57A319-DA84-8042-BEE6-C83F6A07A576}"/>
              </a:ext>
            </a:extLst>
          </p:cNvPr>
          <p:cNvSpPr>
            <a:spLocks noGrp="1"/>
          </p:cNvSpPr>
          <p:nvPr>
            <p:ph type="title"/>
          </p:nvPr>
        </p:nvSpPr>
        <p:spPr>
          <a:xfrm>
            <a:off x="457200" y="550712"/>
            <a:ext cx="7354957" cy="393505"/>
          </a:xfrm>
          <a:prstGeom prst="rect">
            <a:avLst/>
          </a:prstGeom>
        </p:spPr>
        <p:txBody>
          <a:bodyPr lIns="0" tIns="0" rIns="0" bIns="0" anchor="t" anchorCtr="0"/>
          <a:lstStyle>
            <a:lvl1pPr algn="l">
              <a:lnSpc>
                <a:spcPct val="85000"/>
              </a:lnSpc>
              <a:defRPr sz="35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60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F7A44B4F-3173-9C4B-9F84-E65B225ECCF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91" r="391"/>
          <a:stretch>
            <a:fillRect/>
          </a:stretch>
        </p:blipFill>
        <p:spPr bwMode="auto">
          <a:xfrm>
            <a:off x="0" y="-13784"/>
            <a:ext cx="9144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EB6CCC5B-2DE2-184D-9DC7-3B89AEEF1A4C}"/>
              </a:ext>
            </a:extLst>
          </p:cNvPr>
          <p:cNvSpPr>
            <a:spLocks noGrp="1"/>
          </p:cNvSpPr>
          <p:nvPr>
            <p:ph type="ftr" sz="quarter" idx="10"/>
          </p:nvPr>
        </p:nvSpPr>
        <p:spPr>
          <a:xfrm>
            <a:off x="4932363" y="6396038"/>
            <a:ext cx="3754437" cy="365125"/>
          </a:xfrm>
          <a:prstGeom prst="rect">
            <a:avLst/>
          </a:prstGeom>
        </p:spPr>
        <p:txBody>
          <a:bodyPr lIns="0" tIns="0" rIns="0" bIns="0"/>
          <a:lstStyle>
            <a:lvl1pPr algn="r">
              <a:defRPr sz="1100" b="0" i="0" cap="all" baseline="0">
                <a:solidFill>
                  <a:srgbClr val="002855"/>
                </a:solidFill>
                <a:latin typeface="Calibri Light" panose="020F0302020204030204" pitchFamily="34" charset="0"/>
                <a:cs typeface="Calibri Light" panose="020F0302020204030204" pitchFamily="34" charset="0"/>
              </a:defRPr>
            </a:lvl1pPr>
          </a:lstStyle>
          <a:p>
            <a:pPr>
              <a:defRPr/>
            </a:pPr>
            <a:r>
              <a:rPr lang="en-US" dirty="0"/>
              <a:t>Presentation Heading– Presentation Sub-Heading</a:t>
            </a:r>
          </a:p>
        </p:txBody>
      </p:sp>
      <p:sp>
        <p:nvSpPr>
          <p:cNvPr id="8" name="Title 1">
            <a:extLst>
              <a:ext uri="{FF2B5EF4-FFF2-40B4-BE49-F238E27FC236}">
                <a16:creationId xmlns:a16="http://schemas.microsoft.com/office/drawing/2014/main" id="{E0B27106-8713-9742-92C4-B2F2727465D0}"/>
              </a:ext>
            </a:extLst>
          </p:cNvPr>
          <p:cNvSpPr>
            <a:spLocks noGrp="1"/>
          </p:cNvSpPr>
          <p:nvPr>
            <p:ph type="title"/>
          </p:nvPr>
        </p:nvSpPr>
        <p:spPr>
          <a:xfrm>
            <a:off x="457200" y="550712"/>
            <a:ext cx="7354957" cy="393505"/>
          </a:xfrm>
          <a:prstGeom prst="rect">
            <a:avLst/>
          </a:prstGeom>
        </p:spPr>
        <p:txBody>
          <a:bodyPr lIns="0" tIns="0" rIns="0" bIns="0" anchor="t" anchorCtr="0"/>
          <a:lstStyle>
            <a:lvl1pPr algn="l">
              <a:lnSpc>
                <a:spcPct val="85000"/>
              </a:lnSpc>
              <a:defRPr sz="35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9394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2_Title Slide 1_with foot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2" name="Title 1"/>
          <p:cNvSpPr>
            <a:spLocks noGrp="1"/>
          </p:cNvSpPr>
          <p:nvPr>
            <p:ph type="ctrTitle" hasCustomPrompt="1"/>
          </p:nvPr>
        </p:nvSpPr>
        <p:spPr>
          <a:xfrm>
            <a:off x="1143000" y="1122363"/>
            <a:ext cx="6858000" cy="2387600"/>
          </a:xfrm>
        </p:spPr>
        <p:txBody>
          <a:bodyPr anchor="b"/>
          <a:lstStyle>
            <a:lvl1pPr algn="l">
              <a:lnSpc>
                <a:spcPct val="60000"/>
              </a:lnSpc>
              <a:defRPr sz="4500">
                <a:solidFill>
                  <a:schemeClr val="bg1"/>
                </a:solidFill>
              </a:defRPr>
            </a:lvl1pPr>
          </a:lstStyle>
          <a:p>
            <a:r>
              <a:rPr lang="en-US" dirty="0"/>
              <a:t>CLICK HERE TO </a:t>
            </a:r>
            <a:br>
              <a:rPr lang="en-US" dirty="0"/>
            </a:br>
            <a:r>
              <a:rPr lang="en-US" dirty="0"/>
              <a:t>INSERT HEADING</a:t>
            </a:r>
            <a:endParaRPr lang="en-AU" dirty="0"/>
          </a:p>
        </p:txBody>
      </p:sp>
      <p:sp>
        <p:nvSpPr>
          <p:cNvPr id="3" name="Subtitle 2"/>
          <p:cNvSpPr>
            <a:spLocks noGrp="1"/>
          </p:cNvSpPr>
          <p:nvPr>
            <p:ph type="subTitle" idx="1"/>
          </p:nvPr>
        </p:nvSpPr>
        <p:spPr>
          <a:xfrm>
            <a:off x="1143000" y="3602038"/>
            <a:ext cx="6858000"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dirty="0"/>
          </a:p>
        </p:txBody>
      </p:sp>
    </p:spTree>
    <p:extLst>
      <p:ext uri="{BB962C8B-B14F-4D97-AF65-F5344CB8AC3E}">
        <p14:creationId xmlns:p14="http://schemas.microsoft.com/office/powerpoint/2010/main" val="25395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2" r:id="rId4"/>
    <p:sldLayoutId id="2147483711" r:id="rId5"/>
    <p:sldLayoutId id="2147483713" r:id="rId6"/>
    <p:sldLayoutId id="2147483714" r:id="rId7"/>
    <p:sldLayoutId id="2147483715" r:id="rId8"/>
    <p:sldLayoutId id="2147483716" r:id="rId9"/>
  </p:sldLayoutIdLst>
  <p:hf sldNum="0" hd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q9oc_A7tQcU?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0k7PfHgNFnU?list=PL8UeNKK-858foeKh8B00TmdleTN6Evf8g"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D27FC813-BA01-BB41-B45D-0324468002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4985" y="-18000"/>
            <a:ext cx="9144001" cy="687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0BF7B3B-72EA-7443-A868-35CE06B4B20A}"/>
              </a:ext>
            </a:extLst>
          </p:cNvPr>
          <p:cNvSpPr>
            <a:spLocks noGrp="1"/>
          </p:cNvSpPr>
          <p:nvPr>
            <p:ph type="title"/>
          </p:nvPr>
        </p:nvSpPr>
        <p:spPr>
          <a:xfrm>
            <a:off x="571500" y="905478"/>
            <a:ext cx="7234767" cy="1200072"/>
          </a:xfrm>
        </p:spPr>
        <p:txBody>
          <a:bodyPr/>
          <a:lstStyle/>
          <a:p>
            <a:r>
              <a:rPr lang="en-US" sz="4800" cap="none" dirty="0"/>
              <a:t>Bullying prevention and response</a:t>
            </a:r>
          </a:p>
        </p:txBody>
      </p:sp>
      <p:pic>
        <p:nvPicPr>
          <p:cNvPr id="10" name="Picture 4">
            <a:extLst>
              <a:ext uri="{FF2B5EF4-FFF2-40B4-BE49-F238E27FC236}">
                <a16:creationId xmlns:a16="http://schemas.microsoft.com/office/drawing/2014/main" id="{BC8B2DFE-589E-FF4E-8192-F4D4B881CD69}"/>
              </a:ext>
            </a:extLst>
          </p:cNvPr>
          <p:cNvPicPr>
            <a:picLocks noChangeAspect="1" noChangeArrowheads="1"/>
          </p:cNvPicPr>
          <p:nvPr/>
        </p:nvPicPr>
        <p:blipFill>
          <a:blip r:embed="rId4" cstate="screen">
            <a:alphaModFix amt="60000"/>
            <a:extLst>
              <a:ext uri="{28A0092B-C50C-407E-A947-70E740481C1C}">
                <a14:useLocalDpi xmlns:a14="http://schemas.microsoft.com/office/drawing/2010/main"/>
              </a:ext>
            </a:extLst>
          </a:blip>
          <a:srcRect t="2" r="394" b="78265"/>
          <a:stretch>
            <a:fillRect/>
          </a:stretch>
        </p:blipFill>
        <p:spPr bwMode="auto">
          <a:xfrm>
            <a:off x="-14985" y="4229100"/>
            <a:ext cx="915898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816AB55E-DE98-7E44-ABFF-0C3084D011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t="2" r="394" b="79787"/>
          <a:stretch>
            <a:fillRect/>
          </a:stretch>
        </p:blipFill>
        <p:spPr bwMode="auto">
          <a:xfrm>
            <a:off x="-14985" y="4491850"/>
            <a:ext cx="9158985" cy="23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4649786B-2066-EE41-AD6A-AA15C1E53C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r="394" b="6223"/>
          <a:stretch>
            <a:fillRect/>
          </a:stretch>
        </p:blipFill>
        <p:spPr bwMode="auto">
          <a:xfrm>
            <a:off x="-14985" y="4532893"/>
            <a:ext cx="915898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F921EE-5F71-5B47-92D3-8AE50144F6B8}"/>
              </a:ext>
            </a:extLst>
          </p:cNvPr>
          <p:cNvSpPr txBox="1"/>
          <p:nvPr/>
        </p:nvSpPr>
        <p:spPr>
          <a:xfrm>
            <a:off x="10125307" y="2267415"/>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6A358C87-A548-4C40-9B58-4B9081501E49}"/>
              </a:ext>
            </a:extLst>
          </p:cNvPr>
          <p:cNvPicPr>
            <a:picLocks noChangeAspect="1"/>
          </p:cNvPicPr>
          <p:nvPr/>
        </p:nvPicPr>
        <p:blipFill>
          <a:blip r:embed="rId7"/>
          <a:stretch>
            <a:fillRect/>
          </a:stretch>
        </p:blipFill>
        <p:spPr>
          <a:xfrm>
            <a:off x="5827459" y="5708865"/>
            <a:ext cx="2540000" cy="533400"/>
          </a:xfrm>
          <a:prstGeom prst="rect">
            <a:avLst/>
          </a:prstGeom>
        </p:spPr>
      </p:pic>
    </p:spTree>
    <p:extLst>
      <p:ext uri="{BB962C8B-B14F-4D97-AF65-F5344CB8AC3E}">
        <p14:creationId xmlns:p14="http://schemas.microsoft.com/office/powerpoint/2010/main" val="1541292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erson carrying a person on his back&#10;&#10;Description automatically generated with medium confidence">
            <a:extLst>
              <a:ext uri="{FF2B5EF4-FFF2-40B4-BE49-F238E27FC236}">
                <a16:creationId xmlns:a16="http://schemas.microsoft.com/office/drawing/2014/main" id="{BAE881DF-6DC2-4F48-9CD2-4A90ED134F2B}"/>
              </a:ext>
            </a:extLst>
          </p:cNvPr>
          <p:cNvPicPr>
            <a:picLocks noGrp="1" noChangeAspect="1"/>
          </p:cNvPicPr>
          <p:nvPr>
            <p:ph sz="quarter" idx="10"/>
          </p:nvPr>
        </p:nvPicPr>
        <p:blipFill rotWithShape="1">
          <a:blip r:embed="rId3"/>
          <a:srcRect l="489" t="8333" r="14629"/>
          <a:stretch/>
        </p:blipFill>
        <p:spPr>
          <a:xfrm>
            <a:off x="-1" y="266701"/>
            <a:ext cx="9144001" cy="6591300"/>
          </a:xfrm>
        </p:spPr>
      </p:pic>
      <p:pic>
        <p:nvPicPr>
          <p:cNvPr id="3" name="Picture 2">
            <a:extLst>
              <a:ext uri="{FF2B5EF4-FFF2-40B4-BE49-F238E27FC236}">
                <a16:creationId xmlns:a16="http://schemas.microsoft.com/office/drawing/2014/main" id="{4EEB5196-27C6-7D44-A9D8-FB2356FB8F88}"/>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t="2755" b="-833"/>
          <a:stretch/>
        </p:blipFill>
        <p:spPr>
          <a:xfrm>
            <a:off x="0" y="0"/>
            <a:ext cx="9144000" cy="1836000"/>
          </a:xfrm>
          <a:prstGeom prst="rect">
            <a:avLst/>
          </a:prstGeom>
        </p:spPr>
      </p:pic>
      <p:pic>
        <p:nvPicPr>
          <p:cNvPr id="11" name="Picture 10">
            <a:extLst>
              <a:ext uri="{FF2B5EF4-FFF2-40B4-BE49-F238E27FC236}">
                <a16:creationId xmlns:a16="http://schemas.microsoft.com/office/drawing/2014/main" id="{F10B6B25-87E0-A946-B830-6E12FDBA57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94"/>
          <a:stretch/>
        </p:blipFill>
        <p:spPr>
          <a:xfrm>
            <a:off x="0" y="-10510"/>
            <a:ext cx="9144000" cy="1744355"/>
          </a:xfrm>
          <a:prstGeom prst="rect">
            <a:avLst/>
          </a:prstGeom>
        </p:spPr>
      </p:pic>
      <p:sp>
        <p:nvSpPr>
          <p:cNvPr id="5" name="Title 1">
            <a:extLst>
              <a:ext uri="{FF2B5EF4-FFF2-40B4-BE49-F238E27FC236}">
                <a16:creationId xmlns:a16="http://schemas.microsoft.com/office/drawing/2014/main" id="{B05D3A7B-2B0D-9C46-BA4F-40142878026E}"/>
              </a:ext>
            </a:extLst>
          </p:cNvPr>
          <p:cNvSpPr txBox="1">
            <a:spLocks/>
          </p:cNvSpPr>
          <p:nvPr/>
        </p:nvSpPr>
        <p:spPr>
          <a:xfrm>
            <a:off x="313143" y="674403"/>
            <a:ext cx="8195732" cy="482708"/>
          </a:xfrm>
          <a:prstGeom prst="rect">
            <a:avLst/>
          </a:prstGeom>
        </p:spPr>
        <p:txBody>
          <a:bodyPr lIns="0" tIns="0" rIns="0" bIns="0" anchor="ctr" anchorCtr="0"/>
          <a:lstStyle>
            <a:lvl1pPr algn="l" defTabSz="457200" rtl="0" eaLnBrk="0" fontAlgn="base" hangingPunct="0">
              <a:lnSpc>
                <a:spcPct val="85000"/>
              </a:lnSpc>
              <a:spcBef>
                <a:spcPct val="0"/>
              </a:spcBef>
              <a:spcAft>
                <a:spcPct val="0"/>
              </a:spcAft>
              <a:defRPr sz="4000" b="1" kern="1200" cap="all" baseline="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cap="none" dirty="0">
                <a:solidFill>
                  <a:srgbClr val="002855"/>
                </a:solidFill>
              </a:rPr>
              <a:t>What parents can do for bullying prevention</a:t>
            </a:r>
          </a:p>
        </p:txBody>
      </p:sp>
      <p:sp>
        <p:nvSpPr>
          <p:cNvPr id="6" name="TextBox 5">
            <a:extLst>
              <a:ext uri="{FF2B5EF4-FFF2-40B4-BE49-F238E27FC236}">
                <a16:creationId xmlns:a16="http://schemas.microsoft.com/office/drawing/2014/main" id="{1299F77E-60E9-4332-A7D2-FFD46F033145}"/>
              </a:ext>
            </a:extLst>
          </p:cNvPr>
          <p:cNvSpPr txBox="1"/>
          <p:nvPr/>
        </p:nvSpPr>
        <p:spPr>
          <a:xfrm>
            <a:off x="0" y="1591435"/>
            <a:ext cx="4089524" cy="5262979"/>
          </a:xfrm>
          <a:prstGeom prst="rect">
            <a:avLst/>
          </a:prstGeom>
          <a:solidFill>
            <a:schemeClr val="bg1"/>
          </a:solidFill>
        </p:spPr>
        <p:txBody>
          <a:bodyPr wrap="square" rtlCol="0">
            <a:spAutoFit/>
          </a:bodyPr>
          <a:lstStyle/>
          <a:p>
            <a:pPr marL="0" indent="0">
              <a:buFont typeface="Arial" panose="020B0604020202020204" pitchFamily="34" charset="0"/>
              <a:buNone/>
            </a:pPr>
            <a:r>
              <a:rPr lang="en-AU" sz="2400" b="1" dirty="0">
                <a:solidFill>
                  <a:srgbClr val="339999"/>
                </a:solidFill>
              </a:rPr>
              <a:t>Parents can reinforce:</a:t>
            </a:r>
          </a:p>
          <a:p>
            <a:pPr marL="285750" indent="-285750">
              <a:buFont typeface="Arial" panose="020B0604020202020204" pitchFamily="34" charset="0"/>
              <a:buChar char="•"/>
            </a:pPr>
            <a:r>
              <a:rPr lang="en-AU" sz="2400" dirty="0"/>
              <a:t>What positive, healthy relationships look like and things we can do to build these friendships</a:t>
            </a:r>
          </a:p>
          <a:p>
            <a:pPr marL="285750" indent="-285750">
              <a:buFont typeface="Arial" panose="020B0604020202020204" pitchFamily="34" charset="0"/>
              <a:buChar char="•"/>
            </a:pPr>
            <a:r>
              <a:rPr lang="en-AU" sz="2400" dirty="0"/>
              <a:t>The steps to take together if your child is involved in a bullying situation</a:t>
            </a:r>
          </a:p>
          <a:p>
            <a:pPr marL="285750" indent="-285750">
              <a:buFont typeface="Arial" panose="020B0604020202020204" pitchFamily="34" charset="0"/>
              <a:buChar char="•"/>
            </a:pPr>
            <a:r>
              <a:rPr lang="en-AU" sz="2400" dirty="0"/>
              <a:t>The same understanding of what bullying is and what it is not</a:t>
            </a:r>
          </a:p>
          <a:p>
            <a:pPr marL="285750" indent="-285750">
              <a:buFont typeface="Arial" panose="020B0604020202020204" pitchFamily="34" charset="0"/>
              <a:buChar char="•"/>
            </a:pPr>
            <a:r>
              <a:rPr lang="en-AU" sz="2400" dirty="0"/>
              <a:t>Open lines of communication between school, home and your child.</a:t>
            </a:r>
          </a:p>
        </p:txBody>
      </p:sp>
    </p:spTree>
    <p:extLst>
      <p:ext uri="{BB962C8B-B14F-4D97-AF65-F5344CB8AC3E}">
        <p14:creationId xmlns:p14="http://schemas.microsoft.com/office/powerpoint/2010/main" val="1076971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02BA901-F48B-A547-91A0-09B96F04A6AB}"/>
              </a:ext>
            </a:extLst>
          </p:cNvPr>
          <p:cNvSpPr>
            <a:spLocks noGrp="1"/>
          </p:cNvSpPr>
          <p:nvPr>
            <p:ph type="ftr" sz="quarter" idx="15"/>
          </p:nvPr>
        </p:nvSpPr>
        <p:spPr>
          <a:xfrm>
            <a:off x="4932363" y="6396038"/>
            <a:ext cx="3754437" cy="365125"/>
          </a:xfrm>
        </p:spPr>
        <p:txBody>
          <a:bodyPr>
            <a:normAutofit/>
          </a:bodyPr>
          <a:lstStyle/>
          <a:p>
            <a:pPr>
              <a:spcAft>
                <a:spcPts val="600"/>
              </a:spcAft>
              <a:defRPr/>
            </a:pPr>
            <a:r>
              <a:rPr lang="en-US"/>
              <a:t>Presentation Heading– Presentation Sub-Heading</a:t>
            </a:r>
          </a:p>
        </p:txBody>
      </p:sp>
      <p:sp>
        <p:nvSpPr>
          <p:cNvPr id="6" name="Title 5">
            <a:extLst>
              <a:ext uri="{FF2B5EF4-FFF2-40B4-BE49-F238E27FC236}">
                <a16:creationId xmlns:a16="http://schemas.microsoft.com/office/drawing/2014/main" id="{9F365319-71DC-124A-8375-C610624D28AE}"/>
              </a:ext>
            </a:extLst>
          </p:cNvPr>
          <p:cNvSpPr>
            <a:spLocks noGrp="1"/>
          </p:cNvSpPr>
          <p:nvPr>
            <p:ph type="title"/>
          </p:nvPr>
        </p:nvSpPr>
        <p:spPr>
          <a:xfrm>
            <a:off x="457200" y="550712"/>
            <a:ext cx="8229600" cy="393505"/>
          </a:xfrm>
        </p:spPr>
        <p:txBody>
          <a:bodyPr anchor="t">
            <a:noAutofit/>
          </a:bodyPr>
          <a:lstStyle/>
          <a:p>
            <a:r>
              <a:rPr lang="en-US" sz="4800" cap="none" dirty="0"/>
              <a:t>Spot these common signs</a:t>
            </a:r>
          </a:p>
        </p:txBody>
      </p:sp>
      <p:sp>
        <p:nvSpPr>
          <p:cNvPr id="11" name="Content Placeholder 2">
            <a:extLst>
              <a:ext uri="{FF2B5EF4-FFF2-40B4-BE49-F238E27FC236}">
                <a16:creationId xmlns:a16="http://schemas.microsoft.com/office/drawing/2014/main" id="{BD5EF354-4701-48B1-AD81-350303D5251E}"/>
              </a:ext>
            </a:extLst>
          </p:cNvPr>
          <p:cNvSpPr txBox="1">
            <a:spLocks/>
          </p:cNvSpPr>
          <p:nvPr/>
        </p:nvSpPr>
        <p:spPr>
          <a:xfrm>
            <a:off x="4677199" y="3850710"/>
            <a:ext cx="4263601" cy="2043076"/>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dirty="0">
                <a:solidFill>
                  <a:srgbClr val="339999"/>
                </a:solidFill>
              </a:rPr>
              <a:t>Unexplained bruises, cuts or scratches</a:t>
            </a:r>
          </a:p>
          <a:p>
            <a:pPr marL="0" indent="0">
              <a:buNone/>
            </a:pPr>
            <a:r>
              <a:rPr lang="en-AU" sz="2400" dirty="0">
                <a:solidFill>
                  <a:srgbClr val="339999"/>
                </a:solidFill>
              </a:rPr>
              <a:t>Lost or damaged clothes or belongings</a:t>
            </a:r>
          </a:p>
          <a:p>
            <a:pPr marL="0" indent="0">
              <a:buNone/>
            </a:pPr>
            <a:r>
              <a:rPr lang="en-AU" sz="2400" dirty="0">
                <a:solidFill>
                  <a:srgbClr val="339999"/>
                </a:solidFill>
              </a:rPr>
              <a:t>Arrive home hungry despite food being provided</a:t>
            </a:r>
          </a:p>
        </p:txBody>
      </p:sp>
      <p:pic>
        <p:nvPicPr>
          <p:cNvPr id="9" name="Content Placeholder 8" descr="A picture containing outdoor, tree, sky, outdoor object&#10;&#10;Description automatically generated">
            <a:extLst>
              <a:ext uri="{FF2B5EF4-FFF2-40B4-BE49-F238E27FC236}">
                <a16:creationId xmlns:a16="http://schemas.microsoft.com/office/drawing/2014/main" id="{69F8C910-9704-4021-82FE-B8F56A12604C}"/>
              </a:ext>
            </a:extLst>
          </p:cNvPr>
          <p:cNvPicPr>
            <a:picLocks noGrp="1" noChangeAspect="1"/>
          </p:cNvPicPr>
          <p:nvPr>
            <p:ph sz="half" idx="2"/>
          </p:nvPr>
        </p:nvPicPr>
        <p:blipFill rotWithShape="1">
          <a:blip r:embed="rId3"/>
          <a:srcRect l="32171" t="60272" r="20898" b="18855"/>
          <a:stretch/>
        </p:blipFill>
        <p:spPr>
          <a:xfrm>
            <a:off x="1226289" y="1773767"/>
            <a:ext cx="6901820" cy="2043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laceholder 2">
            <a:extLst>
              <a:ext uri="{FF2B5EF4-FFF2-40B4-BE49-F238E27FC236}">
                <a16:creationId xmlns:a16="http://schemas.microsoft.com/office/drawing/2014/main" id="{299C4467-206D-46C6-A0DF-6C3666E56242}"/>
              </a:ext>
            </a:extLst>
          </p:cNvPr>
          <p:cNvSpPr txBox="1">
            <a:spLocks/>
          </p:cNvSpPr>
          <p:nvPr/>
        </p:nvSpPr>
        <p:spPr>
          <a:xfrm>
            <a:off x="228001" y="3867643"/>
            <a:ext cx="4343999" cy="2043076"/>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dirty="0">
                <a:solidFill>
                  <a:srgbClr val="339999"/>
                </a:solidFill>
              </a:rPr>
              <a:t>Changes in mood and usual behaviour (</a:t>
            </a:r>
            <a:r>
              <a:rPr lang="en-AU" sz="2400" dirty="0" err="1">
                <a:solidFill>
                  <a:srgbClr val="339999"/>
                </a:solidFill>
              </a:rPr>
              <a:t>eg</a:t>
            </a:r>
            <a:r>
              <a:rPr lang="en-AU" sz="2400" dirty="0">
                <a:solidFill>
                  <a:srgbClr val="339999"/>
                </a:solidFill>
              </a:rPr>
              <a:t> withdrawn, tired)</a:t>
            </a:r>
          </a:p>
          <a:p>
            <a:pPr marL="0" indent="0">
              <a:buNone/>
            </a:pPr>
            <a:r>
              <a:rPr lang="en-AU" sz="2400" dirty="0">
                <a:solidFill>
                  <a:srgbClr val="339999"/>
                </a:solidFill>
              </a:rPr>
              <a:t>Change in method or routine to school</a:t>
            </a:r>
          </a:p>
          <a:p>
            <a:pPr marL="0" indent="0">
              <a:buNone/>
            </a:pPr>
            <a:r>
              <a:rPr lang="en-AU" sz="2400" dirty="0">
                <a:solidFill>
                  <a:srgbClr val="339999"/>
                </a:solidFill>
              </a:rPr>
              <a:t>Frightened of catching the bus or walking to/from school</a:t>
            </a:r>
          </a:p>
          <a:p>
            <a:pPr marL="0" indent="0">
              <a:buNone/>
            </a:pPr>
            <a:endParaRPr lang="en-AU" sz="2000" b="1" dirty="0">
              <a:solidFill>
                <a:srgbClr val="339999"/>
              </a:solidFill>
            </a:endParaRPr>
          </a:p>
        </p:txBody>
      </p:sp>
    </p:spTree>
    <p:extLst>
      <p:ext uri="{BB962C8B-B14F-4D97-AF65-F5344CB8AC3E}">
        <p14:creationId xmlns:p14="http://schemas.microsoft.com/office/powerpoint/2010/main" val="309599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CA2AC-3EEF-E94E-8312-F4733F85F82F}"/>
              </a:ext>
            </a:extLst>
          </p:cNvPr>
          <p:cNvSpPr>
            <a:spLocks noGrp="1"/>
          </p:cNvSpPr>
          <p:nvPr>
            <p:ph sz="half" idx="10"/>
          </p:nvPr>
        </p:nvSpPr>
        <p:spPr>
          <a:xfrm>
            <a:off x="612000" y="2588506"/>
            <a:ext cx="8074800" cy="1680988"/>
          </a:xfrm>
        </p:spPr>
        <p:txBody>
          <a:bodyPr/>
          <a:lstStyle/>
          <a:p>
            <a:pPr>
              <a:buFont typeface="Wingdings" panose="05000000000000000000" pitchFamily="2" charset="2"/>
              <a:buChar char="ü"/>
            </a:pPr>
            <a:r>
              <a:rPr lang="en-AU" sz="2400" dirty="0">
                <a:solidFill>
                  <a:srgbClr val="339999"/>
                </a:solidFill>
              </a:rPr>
              <a:t>Schedule a time with classroom teacher or leader to talk about your concerns</a:t>
            </a:r>
          </a:p>
          <a:p>
            <a:pPr>
              <a:buFont typeface="Wingdings" panose="05000000000000000000" pitchFamily="2" charset="2"/>
              <a:buChar char="ü"/>
            </a:pPr>
            <a:r>
              <a:rPr lang="en-AU" sz="2400" dirty="0">
                <a:solidFill>
                  <a:srgbClr val="339999"/>
                </a:solidFill>
              </a:rPr>
              <a:t>Take some notes based on what your child has told you, or what you have observed, so you can be as clear as possible </a:t>
            </a:r>
          </a:p>
          <a:p>
            <a:pPr>
              <a:buFont typeface="Wingdings" panose="05000000000000000000" pitchFamily="2" charset="2"/>
              <a:buChar char="ü"/>
            </a:pPr>
            <a:r>
              <a:rPr lang="en-AU" sz="2400" dirty="0">
                <a:solidFill>
                  <a:srgbClr val="339999"/>
                </a:solidFill>
              </a:rPr>
              <a:t>Keep the lines of communication open</a:t>
            </a:r>
          </a:p>
        </p:txBody>
      </p:sp>
      <p:sp>
        <p:nvSpPr>
          <p:cNvPr id="6" name="Footer Placeholder 5">
            <a:extLst>
              <a:ext uri="{FF2B5EF4-FFF2-40B4-BE49-F238E27FC236}">
                <a16:creationId xmlns:a16="http://schemas.microsoft.com/office/drawing/2014/main" id="{93C90531-B4EA-8540-A4DD-D9DD1D4274F0}"/>
              </a:ext>
            </a:extLst>
          </p:cNvPr>
          <p:cNvSpPr>
            <a:spLocks noGrp="1"/>
          </p:cNvSpPr>
          <p:nvPr>
            <p:ph type="ftr" sz="quarter" idx="13"/>
          </p:nvPr>
        </p:nvSpPr>
        <p:spPr/>
        <p:txBody>
          <a:bodyPr/>
          <a:lstStyle/>
          <a:p>
            <a:pPr>
              <a:defRPr/>
            </a:pPr>
            <a:r>
              <a:rPr lang="en-US" dirty="0"/>
              <a:t>Bullying prevention</a:t>
            </a:r>
          </a:p>
        </p:txBody>
      </p:sp>
      <p:sp>
        <p:nvSpPr>
          <p:cNvPr id="7" name="Title 6">
            <a:extLst>
              <a:ext uri="{FF2B5EF4-FFF2-40B4-BE49-F238E27FC236}">
                <a16:creationId xmlns:a16="http://schemas.microsoft.com/office/drawing/2014/main" id="{60E51685-444A-F048-8ABB-EDC4361DBB64}"/>
              </a:ext>
            </a:extLst>
          </p:cNvPr>
          <p:cNvSpPr>
            <a:spLocks noGrp="1"/>
          </p:cNvSpPr>
          <p:nvPr>
            <p:ph type="title"/>
          </p:nvPr>
        </p:nvSpPr>
        <p:spPr>
          <a:xfrm>
            <a:off x="253999" y="132191"/>
            <a:ext cx="8229599" cy="393504"/>
          </a:xfrm>
        </p:spPr>
        <p:txBody>
          <a:bodyPr/>
          <a:lstStyle/>
          <a:p>
            <a:r>
              <a:rPr lang="en-US" sz="4800" cap="none" dirty="0"/>
              <a:t>Clear and open communication in prevention</a:t>
            </a:r>
          </a:p>
        </p:txBody>
      </p:sp>
      <p:cxnSp>
        <p:nvCxnSpPr>
          <p:cNvPr id="8" name="Straight Connector 7">
            <a:extLst>
              <a:ext uri="{FF2B5EF4-FFF2-40B4-BE49-F238E27FC236}">
                <a16:creationId xmlns:a16="http://schemas.microsoft.com/office/drawing/2014/main" id="{53F00626-4C7E-B94B-8088-85C66213FCCC}"/>
              </a:ext>
            </a:extLst>
          </p:cNvPr>
          <p:cNvCxnSpPr>
            <a:cxnSpLocks/>
          </p:cNvCxnSpPr>
          <p:nvPr/>
        </p:nvCxnSpPr>
        <p:spPr>
          <a:xfrm>
            <a:off x="457200" y="6141398"/>
            <a:ext cx="8229600" cy="0"/>
          </a:xfrm>
          <a:prstGeom prst="line">
            <a:avLst/>
          </a:prstGeom>
          <a:ln w="38100" cap="rnd">
            <a:solidFill>
              <a:srgbClr val="339999"/>
            </a:solidFill>
            <a:prstDash val="sysDot"/>
          </a:ln>
          <a:effectLst>
            <a:outerShdw sx="1000" sy="1000" rotWithShape="0">
              <a:srgbClr val="000000"/>
            </a:outerShdw>
            <a:softEdge rad="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80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3657-9CCB-1149-A5E2-3AC9664EC450}"/>
              </a:ext>
            </a:extLst>
          </p:cNvPr>
          <p:cNvSpPr>
            <a:spLocks noGrp="1"/>
          </p:cNvSpPr>
          <p:nvPr>
            <p:ph type="title"/>
          </p:nvPr>
        </p:nvSpPr>
        <p:spPr>
          <a:xfrm>
            <a:off x="482463" y="461698"/>
            <a:ext cx="8200620" cy="795602"/>
          </a:xfrm>
        </p:spPr>
        <p:txBody>
          <a:bodyPr/>
          <a:lstStyle/>
          <a:p>
            <a:r>
              <a:rPr lang="en-AU" sz="4800" cap="none" dirty="0"/>
              <a:t>Zoe’s bullying story</a:t>
            </a:r>
            <a:br>
              <a:rPr lang="en-AU" sz="4800" cap="none" dirty="0"/>
            </a:br>
            <a:br>
              <a:rPr lang="en-AU" sz="3200" dirty="0"/>
            </a:br>
            <a:endParaRPr lang="en-US" sz="4800" cap="none" dirty="0"/>
          </a:p>
        </p:txBody>
      </p:sp>
      <p:pic>
        <p:nvPicPr>
          <p:cNvPr id="3" name="Online Media 4" title="ReachOut Parents: Zoe's bullying story">
            <a:hlinkClick r:id="" action="ppaction://media"/>
            <a:extLst>
              <a:ext uri="{FF2B5EF4-FFF2-40B4-BE49-F238E27FC236}">
                <a16:creationId xmlns:a16="http://schemas.microsoft.com/office/drawing/2014/main" id="{0F1E99B1-4216-4488-94AB-103E7892117D}"/>
              </a:ext>
            </a:extLst>
          </p:cNvPr>
          <p:cNvPicPr>
            <a:picLocks noRot="1" noChangeAspect="1"/>
          </p:cNvPicPr>
          <p:nvPr>
            <a:videoFile r:link="rId1"/>
          </p:nvPr>
        </p:nvPicPr>
        <p:blipFill>
          <a:blip r:embed="rId4"/>
          <a:stretch>
            <a:fillRect/>
          </a:stretch>
        </p:blipFill>
        <p:spPr>
          <a:xfrm>
            <a:off x="948562" y="1520092"/>
            <a:ext cx="7246876" cy="4094485"/>
          </a:xfrm>
          <a:prstGeom prst="rect">
            <a:avLst/>
          </a:prstGeom>
        </p:spPr>
      </p:pic>
    </p:spTree>
    <p:extLst>
      <p:ext uri="{BB962C8B-B14F-4D97-AF65-F5344CB8AC3E}">
        <p14:creationId xmlns:p14="http://schemas.microsoft.com/office/powerpoint/2010/main" val="29293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AE881DF-6DC2-4F48-9CD2-4A90ED134F2B}"/>
              </a:ext>
            </a:extLst>
          </p:cNvPr>
          <p:cNvPicPr>
            <a:picLocks noGrp="1" noChangeAspect="1"/>
          </p:cNvPicPr>
          <p:nvPr>
            <p:ph sz="quarter" idx="10"/>
          </p:nvPr>
        </p:nvPicPr>
        <p:blipFill>
          <a:blip r:embed="rId3"/>
          <a:srcRect l="3701" r="3701"/>
          <a:stretch/>
        </p:blipFill>
        <p:spPr>
          <a:xfrm>
            <a:off x="-1" y="266701"/>
            <a:ext cx="9144001" cy="6591300"/>
          </a:xfrm>
        </p:spPr>
      </p:pic>
      <p:pic>
        <p:nvPicPr>
          <p:cNvPr id="3" name="Picture 2">
            <a:extLst>
              <a:ext uri="{FF2B5EF4-FFF2-40B4-BE49-F238E27FC236}">
                <a16:creationId xmlns:a16="http://schemas.microsoft.com/office/drawing/2014/main" id="{4EEB5196-27C6-7D44-A9D8-FB2356FB8F88}"/>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t="2755" b="-833"/>
          <a:stretch/>
        </p:blipFill>
        <p:spPr>
          <a:xfrm>
            <a:off x="0" y="0"/>
            <a:ext cx="9144000" cy="1836000"/>
          </a:xfrm>
          <a:prstGeom prst="rect">
            <a:avLst/>
          </a:prstGeom>
        </p:spPr>
      </p:pic>
      <p:pic>
        <p:nvPicPr>
          <p:cNvPr id="11" name="Picture 10">
            <a:extLst>
              <a:ext uri="{FF2B5EF4-FFF2-40B4-BE49-F238E27FC236}">
                <a16:creationId xmlns:a16="http://schemas.microsoft.com/office/drawing/2014/main" id="{F10B6B25-87E0-A946-B830-6E12FDBA57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94"/>
          <a:stretch/>
        </p:blipFill>
        <p:spPr>
          <a:xfrm>
            <a:off x="-1" y="-133603"/>
            <a:ext cx="9144000" cy="1744355"/>
          </a:xfrm>
          <a:prstGeom prst="rect">
            <a:avLst/>
          </a:prstGeom>
        </p:spPr>
      </p:pic>
      <p:sp>
        <p:nvSpPr>
          <p:cNvPr id="5" name="Title 1">
            <a:extLst>
              <a:ext uri="{FF2B5EF4-FFF2-40B4-BE49-F238E27FC236}">
                <a16:creationId xmlns:a16="http://schemas.microsoft.com/office/drawing/2014/main" id="{B05D3A7B-2B0D-9C46-BA4F-40142878026E}"/>
              </a:ext>
            </a:extLst>
          </p:cNvPr>
          <p:cNvSpPr txBox="1">
            <a:spLocks/>
          </p:cNvSpPr>
          <p:nvPr/>
        </p:nvSpPr>
        <p:spPr>
          <a:xfrm>
            <a:off x="452842" y="602768"/>
            <a:ext cx="8233957" cy="482708"/>
          </a:xfrm>
          <a:prstGeom prst="rect">
            <a:avLst/>
          </a:prstGeom>
        </p:spPr>
        <p:txBody>
          <a:bodyPr lIns="0" tIns="0" rIns="0" bIns="0" anchor="ctr" anchorCtr="0"/>
          <a:lstStyle>
            <a:lvl1pPr algn="l" defTabSz="457200" rtl="0" eaLnBrk="0" fontAlgn="base" hangingPunct="0">
              <a:lnSpc>
                <a:spcPct val="85000"/>
              </a:lnSpc>
              <a:spcBef>
                <a:spcPct val="0"/>
              </a:spcBef>
              <a:spcAft>
                <a:spcPct val="0"/>
              </a:spcAft>
              <a:defRPr sz="4000" b="1" kern="1200" cap="all" baseline="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cap="none" dirty="0">
                <a:solidFill>
                  <a:srgbClr val="002855"/>
                </a:solidFill>
              </a:rPr>
              <a:t>How the school will respond to bullying</a:t>
            </a:r>
          </a:p>
        </p:txBody>
      </p:sp>
    </p:spTree>
    <p:extLst>
      <p:ext uri="{BB962C8B-B14F-4D97-AF65-F5344CB8AC3E}">
        <p14:creationId xmlns:p14="http://schemas.microsoft.com/office/powerpoint/2010/main" val="194230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CA2AC-3EEF-E94E-8312-F4733F85F82F}"/>
              </a:ext>
            </a:extLst>
          </p:cNvPr>
          <p:cNvSpPr>
            <a:spLocks noGrp="1"/>
          </p:cNvSpPr>
          <p:nvPr>
            <p:ph sz="half" idx="10"/>
          </p:nvPr>
        </p:nvSpPr>
        <p:spPr>
          <a:xfrm>
            <a:off x="612000" y="4475629"/>
            <a:ext cx="8074800" cy="1680988"/>
          </a:xfrm>
        </p:spPr>
        <p:txBody>
          <a:bodyPr/>
          <a:lstStyle/>
          <a:p>
            <a:pPr marL="0" indent="0">
              <a:buNone/>
            </a:pPr>
            <a:r>
              <a:rPr lang="en-AU" sz="2400" dirty="0">
                <a:solidFill>
                  <a:srgbClr val="339999"/>
                </a:solidFill>
              </a:rPr>
              <a:t>Put a copy of your Bullying Prevention Policy and where it can be found on your website</a:t>
            </a:r>
          </a:p>
        </p:txBody>
      </p:sp>
      <p:sp>
        <p:nvSpPr>
          <p:cNvPr id="6" name="Footer Placeholder 5">
            <a:extLst>
              <a:ext uri="{FF2B5EF4-FFF2-40B4-BE49-F238E27FC236}">
                <a16:creationId xmlns:a16="http://schemas.microsoft.com/office/drawing/2014/main" id="{93C90531-B4EA-8540-A4DD-D9DD1D4274F0}"/>
              </a:ext>
            </a:extLst>
          </p:cNvPr>
          <p:cNvSpPr>
            <a:spLocks noGrp="1"/>
          </p:cNvSpPr>
          <p:nvPr>
            <p:ph type="ftr" sz="quarter" idx="13"/>
          </p:nvPr>
        </p:nvSpPr>
        <p:spPr/>
        <p:txBody>
          <a:bodyPr/>
          <a:lstStyle/>
          <a:p>
            <a:pPr>
              <a:defRPr/>
            </a:pPr>
            <a:r>
              <a:rPr lang="en-US" dirty="0"/>
              <a:t>Bullying prevention</a:t>
            </a:r>
          </a:p>
        </p:txBody>
      </p:sp>
      <p:sp>
        <p:nvSpPr>
          <p:cNvPr id="7" name="Title 6">
            <a:extLst>
              <a:ext uri="{FF2B5EF4-FFF2-40B4-BE49-F238E27FC236}">
                <a16:creationId xmlns:a16="http://schemas.microsoft.com/office/drawing/2014/main" id="{60E51685-444A-F048-8ABB-EDC4361DBB64}"/>
              </a:ext>
            </a:extLst>
          </p:cNvPr>
          <p:cNvSpPr>
            <a:spLocks noGrp="1"/>
          </p:cNvSpPr>
          <p:nvPr>
            <p:ph type="title"/>
          </p:nvPr>
        </p:nvSpPr>
        <p:spPr>
          <a:xfrm>
            <a:off x="222496" y="139550"/>
            <a:ext cx="8229600" cy="165888"/>
          </a:xfrm>
        </p:spPr>
        <p:txBody>
          <a:bodyPr/>
          <a:lstStyle/>
          <a:p>
            <a:r>
              <a:rPr lang="en-US" sz="4800" cap="none" dirty="0"/>
              <a:t>Our school’s bullying prevention policy</a:t>
            </a:r>
          </a:p>
        </p:txBody>
      </p:sp>
      <p:cxnSp>
        <p:nvCxnSpPr>
          <p:cNvPr id="8" name="Straight Connector 7">
            <a:extLst>
              <a:ext uri="{FF2B5EF4-FFF2-40B4-BE49-F238E27FC236}">
                <a16:creationId xmlns:a16="http://schemas.microsoft.com/office/drawing/2014/main" id="{53F00626-4C7E-B94B-8088-85C66213FCCC}"/>
              </a:ext>
            </a:extLst>
          </p:cNvPr>
          <p:cNvCxnSpPr>
            <a:cxnSpLocks/>
          </p:cNvCxnSpPr>
          <p:nvPr/>
        </p:nvCxnSpPr>
        <p:spPr>
          <a:xfrm>
            <a:off x="457200" y="6141398"/>
            <a:ext cx="8229600" cy="0"/>
          </a:xfrm>
          <a:prstGeom prst="line">
            <a:avLst/>
          </a:prstGeom>
          <a:ln w="38100" cap="rnd">
            <a:solidFill>
              <a:srgbClr val="339999"/>
            </a:solidFill>
            <a:prstDash val="sysDot"/>
          </a:ln>
          <a:effectLst>
            <a:outerShdw sx="1000" sy="1000" rotWithShape="0">
              <a:srgbClr val="000000"/>
            </a:outerShdw>
            <a:softEdge rad="0"/>
          </a:effectLst>
        </p:spPr>
        <p:style>
          <a:lnRef idx="2">
            <a:schemeClr val="accent1"/>
          </a:lnRef>
          <a:fillRef idx="0">
            <a:schemeClr val="accent1"/>
          </a:fillRef>
          <a:effectRef idx="1">
            <a:schemeClr val="accent1"/>
          </a:effectRef>
          <a:fontRef idx="minor">
            <a:schemeClr val="tx1"/>
          </a:fontRef>
        </p:style>
      </p:cxnSp>
      <p:pic>
        <p:nvPicPr>
          <p:cNvPr id="21" name="Content Placeholder 20">
            <a:extLst>
              <a:ext uri="{FF2B5EF4-FFF2-40B4-BE49-F238E27FC236}">
                <a16:creationId xmlns:a16="http://schemas.microsoft.com/office/drawing/2014/main" id="{CF6E4AFF-B682-4C60-8F87-3F0B4300475E}"/>
              </a:ext>
            </a:extLst>
          </p:cNvPr>
          <p:cNvPicPr>
            <a:picLocks noGrp="1" noChangeAspect="1"/>
          </p:cNvPicPr>
          <p:nvPr>
            <p:ph sz="half" idx="1"/>
          </p:nvPr>
        </p:nvPicPr>
        <p:blipFill>
          <a:blip r:embed="rId3"/>
          <a:srcRect t="21580" b="21580"/>
          <a:stretch/>
        </p:blipFill>
        <p:spPr>
          <a:xfrm>
            <a:off x="1511301" y="1997075"/>
            <a:ext cx="6297664" cy="1913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780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CA2AC-3EEF-E94E-8312-F4733F85F82F}"/>
              </a:ext>
            </a:extLst>
          </p:cNvPr>
          <p:cNvSpPr>
            <a:spLocks noGrp="1"/>
          </p:cNvSpPr>
          <p:nvPr>
            <p:ph sz="half" idx="10"/>
          </p:nvPr>
        </p:nvSpPr>
        <p:spPr>
          <a:xfrm>
            <a:off x="612000" y="2240429"/>
            <a:ext cx="8074800" cy="1680988"/>
          </a:xfrm>
        </p:spPr>
        <p:txBody>
          <a:bodyPr/>
          <a:lstStyle/>
          <a:p>
            <a:r>
              <a:rPr lang="en-AU" sz="2400" dirty="0">
                <a:solidFill>
                  <a:srgbClr val="339999"/>
                </a:solidFill>
              </a:rPr>
              <a:t>Department for Education – Bullying Prevention Strategy</a:t>
            </a:r>
          </a:p>
          <a:p>
            <a:r>
              <a:rPr lang="en-AU" sz="2400" dirty="0">
                <a:solidFill>
                  <a:srgbClr val="339999"/>
                </a:solidFill>
              </a:rPr>
              <a:t>Bullying. No Way!</a:t>
            </a:r>
          </a:p>
          <a:p>
            <a:r>
              <a:rPr lang="en-AU" sz="2400" dirty="0">
                <a:solidFill>
                  <a:srgbClr val="339999"/>
                </a:solidFill>
              </a:rPr>
              <a:t>Reachout.com</a:t>
            </a:r>
          </a:p>
          <a:p>
            <a:r>
              <a:rPr lang="en-AU" sz="2400" dirty="0" err="1">
                <a:solidFill>
                  <a:srgbClr val="339999"/>
                </a:solidFill>
              </a:rPr>
              <a:t>eSafety</a:t>
            </a:r>
            <a:r>
              <a:rPr lang="en-AU" sz="2400" dirty="0">
                <a:solidFill>
                  <a:srgbClr val="339999"/>
                </a:solidFill>
              </a:rPr>
              <a:t> Commissioner</a:t>
            </a:r>
          </a:p>
        </p:txBody>
      </p:sp>
      <p:sp>
        <p:nvSpPr>
          <p:cNvPr id="6" name="Footer Placeholder 5">
            <a:extLst>
              <a:ext uri="{FF2B5EF4-FFF2-40B4-BE49-F238E27FC236}">
                <a16:creationId xmlns:a16="http://schemas.microsoft.com/office/drawing/2014/main" id="{93C90531-B4EA-8540-A4DD-D9DD1D4274F0}"/>
              </a:ext>
            </a:extLst>
          </p:cNvPr>
          <p:cNvSpPr>
            <a:spLocks noGrp="1"/>
          </p:cNvSpPr>
          <p:nvPr>
            <p:ph type="ftr" sz="quarter" idx="13"/>
          </p:nvPr>
        </p:nvSpPr>
        <p:spPr/>
        <p:txBody>
          <a:bodyPr/>
          <a:lstStyle/>
          <a:p>
            <a:pPr>
              <a:defRPr/>
            </a:pPr>
            <a:r>
              <a:rPr lang="en-US" dirty="0"/>
              <a:t>Bullying prevention</a:t>
            </a:r>
          </a:p>
        </p:txBody>
      </p:sp>
      <p:sp>
        <p:nvSpPr>
          <p:cNvPr id="7" name="Title 6">
            <a:extLst>
              <a:ext uri="{FF2B5EF4-FFF2-40B4-BE49-F238E27FC236}">
                <a16:creationId xmlns:a16="http://schemas.microsoft.com/office/drawing/2014/main" id="{60E51685-444A-F048-8ABB-EDC4361DBB64}"/>
              </a:ext>
            </a:extLst>
          </p:cNvPr>
          <p:cNvSpPr>
            <a:spLocks noGrp="1"/>
          </p:cNvSpPr>
          <p:nvPr>
            <p:ph type="title"/>
          </p:nvPr>
        </p:nvSpPr>
        <p:spPr>
          <a:xfrm>
            <a:off x="426960" y="323096"/>
            <a:ext cx="7658100" cy="393505"/>
          </a:xfrm>
        </p:spPr>
        <p:txBody>
          <a:bodyPr/>
          <a:lstStyle/>
          <a:p>
            <a:r>
              <a:rPr lang="en-US" sz="4800" cap="none" dirty="0"/>
              <a:t>Helpful resources about bullying</a:t>
            </a:r>
          </a:p>
        </p:txBody>
      </p:sp>
      <p:cxnSp>
        <p:nvCxnSpPr>
          <p:cNvPr id="8" name="Straight Connector 7">
            <a:extLst>
              <a:ext uri="{FF2B5EF4-FFF2-40B4-BE49-F238E27FC236}">
                <a16:creationId xmlns:a16="http://schemas.microsoft.com/office/drawing/2014/main" id="{53F00626-4C7E-B94B-8088-85C66213FCCC}"/>
              </a:ext>
            </a:extLst>
          </p:cNvPr>
          <p:cNvCxnSpPr>
            <a:cxnSpLocks/>
          </p:cNvCxnSpPr>
          <p:nvPr/>
        </p:nvCxnSpPr>
        <p:spPr>
          <a:xfrm>
            <a:off x="457200" y="6141398"/>
            <a:ext cx="8229600" cy="0"/>
          </a:xfrm>
          <a:prstGeom prst="line">
            <a:avLst/>
          </a:prstGeom>
          <a:ln w="38100" cap="rnd">
            <a:solidFill>
              <a:srgbClr val="339999"/>
            </a:solidFill>
            <a:prstDash val="sysDot"/>
          </a:ln>
          <a:effectLst>
            <a:outerShdw sx="1000" sy="1000" rotWithShape="0">
              <a:srgbClr val="000000"/>
            </a:outerShdw>
            <a:softEdge rad="0"/>
          </a:effectLst>
        </p:spPr>
        <p:style>
          <a:lnRef idx="2">
            <a:schemeClr val="accent1"/>
          </a:lnRef>
          <a:fillRef idx="0">
            <a:schemeClr val="accent1"/>
          </a:fillRef>
          <a:effectRef idx="1">
            <a:schemeClr val="accent1"/>
          </a:effectRef>
          <a:fontRef idx="minor">
            <a:schemeClr val="tx1"/>
          </a:fontRef>
        </p:style>
      </p:cxnSp>
      <p:pic>
        <p:nvPicPr>
          <p:cNvPr id="1026" name="Picture 2" descr="Bullying No Way">
            <a:extLst>
              <a:ext uri="{FF2B5EF4-FFF2-40B4-BE49-F238E27FC236}">
                <a16:creationId xmlns:a16="http://schemas.microsoft.com/office/drawing/2014/main" id="{1F496207-5130-4108-BBE6-33A09E1F4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63" y="4394200"/>
            <a:ext cx="2039249" cy="1575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eachOut.com (@ReachOut_AUS) / Twitter">
            <a:extLst>
              <a:ext uri="{FF2B5EF4-FFF2-40B4-BE49-F238E27FC236}">
                <a16:creationId xmlns:a16="http://schemas.microsoft.com/office/drawing/2014/main" id="{D15D8FD1-C9BA-4DE9-93E8-C93EDD0371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8300" y="4420024"/>
            <a:ext cx="1575420" cy="1575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omepage | eSafety Commissioner">
            <a:extLst>
              <a:ext uri="{FF2B5EF4-FFF2-40B4-BE49-F238E27FC236}">
                <a16:creationId xmlns:a16="http://schemas.microsoft.com/office/drawing/2014/main" id="{B8611566-3EC9-4190-8099-06C90B2926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7560" y="4420024"/>
            <a:ext cx="2809240" cy="147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32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D27FC813-BA01-BB41-B45D-0324468002C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4985" y="-18000"/>
            <a:ext cx="9144001" cy="6876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0BF7B3B-72EA-7443-A868-35CE06B4B20A}"/>
              </a:ext>
            </a:extLst>
          </p:cNvPr>
          <p:cNvSpPr>
            <a:spLocks noGrp="1"/>
          </p:cNvSpPr>
          <p:nvPr>
            <p:ph type="title"/>
          </p:nvPr>
        </p:nvSpPr>
        <p:spPr>
          <a:xfrm>
            <a:off x="592668" y="1077450"/>
            <a:ext cx="7275020" cy="1200072"/>
          </a:xfrm>
        </p:spPr>
        <p:txBody>
          <a:bodyPr/>
          <a:lstStyle/>
          <a:p>
            <a:r>
              <a:rPr lang="en-US" sz="4800" cap="none" dirty="0"/>
              <a:t>Bullying prevention and response</a:t>
            </a:r>
          </a:p>
        </p:txBody>
      </p:sp>
      <p:pic>
        <p:nvPicPr>
          <p:cNvPr id="10" name="Picture 4">
            <a:extLst>
              <a:ext uri="{FF2B5EF4-FFF2-40B4-BE49-F238E27FC236}">
                <a16:creationId xmlns:a16="http://schemas.microsoft.com/office/drawing/2014/main" id="{BC8B2DFE-589E-FF4E-8192-F4D4B881CD69}"/>
              </a:ext>
            </a:extLst>
          </p:cNvPr>
          <p:cNvPicPr>
            <a:picLocks noChangeAspect="1" noChangeArrowheads="1"/>
          </p:cNvPicPr>
          <p:nvPr/>
        </p:nvPicPr>
        <p:blipFill>
          <a:blip r:embed="rId4" cstate="screen">
            <a:alphaModFix amt="60000"/>
            <a:extLst>
              <a:ext uri="{28A0092B-C50C-407E-A947-70E740481C1C}">
                <a14:useLocalDpi xmlns:a14="http://schemas.microsoft.com/office/drawing/2010/main"/>
              </a:ext>
            </a:extLst>
          </a:blip>
          <a:srcRect t="2" r="394" b="78265"/>
          <a:stretch>
            <a:fillRect/>
          </a:stretch>
        </p:blipFill>
        <p:spPr bwMode="auto">
          <a:xfrm>
            <a:off x="-14985" y="4229100"/>
            <a:ext cx="915898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816AB55E-DE98-7E44-ABFF-0C3084D011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t="2" r="394" b="79787"/>
          <a:stretch>
            <a:fillRect/>
          </a:stretch>
        </p:blipFill>
        <p:spPr bwMode="auto">
          <a:xfrm>
            <a:off x="-14985" y="4491850"/>
            <a:ext cx="9158985" cy="23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4649786B-2066-EE41-AD6A-AA15C1E53C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r="394" b="6223"/>
          <a:stretch>
            <a:fillRect/>
          </a:stretch>
        </p:blipFill>
        <p:spPr bwMode="auto">
          <a:xfrm>
            <a:off x="-14985" y="4532893"/>
            <a:ext cx="915898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F921EE-5F71-5B47-92D3-8AE50144F6B8}"/>
              </a:ext>
            </a:extLst>
          </p:cNvPr>
          <p:cNvSpPr txBox="1"/>
          <p:nvPr/>
        </p:nvSpPr>
        <p:spPr>
          <a:xfrm>
            <a:off x="10125307" y="2267415"/>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6A358C87-A548-4C40-9B58-4B9081501E49}"/>
              </a:ext>
            </a:extLst>
          </p:cNvPr>
          <p:cNvPicPr>
            <a:picLocks noChangeAspect="1"/>
          </p:cNvPicPr>
          <p:nvPr/>
        </p:nvPicPr>
        <p:blipFill>
          <a:blip r:embed="rId7"/>
          <a:stretch>
            <a:fillRect/>
          </a:stretch>
        </p:blipFill>
        <p:spPr>
          <a:xfrm>
            <a:off x="5827459" y="5708865"/>
            <a:ext cx="2540000" cy="533400"/>
          </a:xfrm>
          <a:prstGeom prst="rect">
            <a:avLst/>
          </a:prstGeom>
        </p:spPr>
      </p:pic>
    </p:spTree>
    <p:extLst>
      <p:ext uri="{BB962C8B-B14F-4D97-AF65-F5344CB8AC3E}">
        <p14:creationId xmlns:p14="http://schemas.microsoft.com/office/powerpoint/2010/main" val="347743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3657-9CCB-1149-A5E2-3AC9664EC450}"/>
              </a:ext>
            </a:extLst>
          </p:cNvPr>
          <p:cNvSpPr>
            <a:spLocks noGrp="1"/>
          </p:cNvSpPr>
          <p:nvPr>
            <p:ph type="title"/>
          </p:nvPr>
        </p:nvSpPr>
        <p:spPr>
          <a:xfrm>
            <a:off x="482463" y="1308365"/>
            <a:ext cx="8200620" cy="4649764"/>
          </a:xfrm>
        </p:spPr>
        <p:txBody>
          <a:bodyPr/>
          <a:lstStyle/>
          <a:p>
            <a:r>
              <a:rPr lang="en-AU" sz="3600" cap="none" dirty="0"/>
              <a:t>South Australian children and young people are thriving in safe environments that promote positive relationships, safety and wellbeing so that they can achieve their full potential.</a:t>
            </a:r>
            <a:br>
              <a:rPr lang="en-AU" sz="4800" cap="none" dirty="0"/>
            </a:br>
            <a:br>
              <a:rPr lang="en-AU" sz="3000" cap="none" dirty="0"/>
            </a:br>
            <a:r>
              <a:rPr lang="en-AU" sz="2400" b="0" cap="none" dirty="0">
                <a:latin typeface="+mn-lt"/>
              </a:rPr>
              <a:t>Department for Education Bullying Prevention Strategy </a:t>
            </a:r>
            <a:r>
              <a:rPr lang="en-AU" sz="2400" b="0" i="1" cap="none" dirty="0">
                <a:latin typeface="+mn-lt"/>
              </a:rPr>
              <a:t>“Connected”</a:t>
            </a:r>
            <a:r>
              <a:rPr lang="en-AU" sz="2400" b="0" cap="none" dirty="0">
                <a:latin typeface="+mn-lt"/>
              </a:rPr>
              <a:t> – A community approach to bullying prevention within the school gates</a:t>
            </a:r>
            <a:br>
              <a:rPr lang="en-AU" sz="3200" dirty="0"/>
            </a:br>
            <a:endParaRPr lang="en-US" sz="4800" cap="none" dirty="0"/>
          </a:p>
        </p:txBody>
      </p:sp>
    </p:spTree>
    <p:extLst>
      <p:ext uri="{BB962C8B-B14F-4D97-AF65-F5344CB8AC3E}">
        <p14:creationId xmlns:p14="http://schemas.microsoft.com/office/powerpoint/2010/main" val="255956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C49C3EA-D03E-9E40-B817-463437096875}"/>
              </a:ext>
            </a:extLst>
          </p:cNvPr>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l="-5"/>
          <a:stretch/>
        </p:blipFill>
        <p:spPr>
          <a:xfrm>
            <a:off x="0" y="797105"/>
            <a:ext cx="9144000" cy="6084000"/>
          </a:xfrm>
        </p:spPr>
      </p:pic>
      <p:pic>
        <p:nvPicPr>
          <p:cNvPr id="3" name="Picture 2">
            <a:extLst>
              <a:ext uri="{FF2B5EF4-FFF2-40B4-BE49-F238E27FC236}">
                <a16:creationId xmlns:a16="http://schemas.microsoft.com/office/drawing/2014/main" id="{4EEB5196-27C6-7D44-A9D8-FB2356FB8F88}"/>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t="2755" b="-833"/>
          <a:stretch/>
        </p:blipFill>
        <p:spPr>
          <a:xfrm>
            <a:off x="0" y="0"/>
            <a:ext cx="9144000" cy="1836000"/>
          </a:xfrm>
          <a:prstGeom prst="rect">
            <a:avLst/>
          </a:prstGeom>
        </p:spPr>
      </p:pic>
      <p:pic>
        <p:nvPicPr>
          <p:cNvPr id="11" name="Picture 10">
            <a:extLst>
              <a:ext uri="{FF2B5EF4-FFF2-40B4-BE49-F238E27FC236}">
                <a16:creationId xmlns:a16="http://schemas.microsoft.com/office/drawing/2014/main" id="{F10B6B25-87E0-A946-B830-6E12FDBA57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94"/>
          <a:stretch/>
        </p:blipFill>
        <p:spPr>
          <a:xfrm>
            <a:off x="0" y="0"/>
            <a:ext cx="9144000" cy="1744355"/>
          </a:xfrm>
          <a:prstGeom prst="rect">
            <a:avLst/>
          </a:prstGeom>
        </p:spPr>
      </p:pic>
      <p:sp>
        <p:nvSpPr>
          <p:cNvPr id="5" name="Title 1">
            <a:extLst>
              <a:ext uri="{FF2B5EF4-FFF2-40B4-BE49-F238E27FC236}">
                <a16:creationId xmlns:a16="http://schemas.microsoft.com/office/drawing/2014/main" id="{B05D3A7B-2B0D-9C46-BA4F-40142878026E}"/>
              </a:ext>
            </a:extLst>
          </p:cNvPr>
          <p:cNvSpPr txBox="1">
            <a:spLocks/>
          </p:cNvSpPr>
          <p:nvPr/>
        </p:nvSpPr>
        <p:spPr>
          <a:xfrm>
            <a:off x="452843" y="602768"/>
            <a:ext cx="6868510" cy="482708"/>
          </a:xfrm>
          <a:prstGeom prst="rect">
            <a:avLst/>
          </a:prstGeom>
        </p:spPr>
        <p:txBody>
          <a:bodyPr lIns="0" tIns="0" rIns="0" bIns="0" anchor="ctr" anchorCtr="0"/>
          <a:lstStyle>
            <a:lvl1pPr algn="l" defTabSz="457200" rtl="0" eaLnBrk="0" fontAlgn="base" hangingPunct="0">
              <a:lnSpc>
                <a:spcPct val="85000"/>
              </a:lnSpc>
              <a:spcBef>
                <a:spcPct val="0"/>
              </a:spcBef>
              <a:spcAft>
                <a:spcPct val="0"/>
              </a:spcAft>
              <a:defRPr sz="4000" b="1" kern="1200" cap="all" baseline="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cap="none" dirty="0">
                <a:solidFill>
                  <a:srgbClr val="002855"/>
                </a:solidFill>
              </a:rPr>
              <a:t>Bullying prevention</a:t>
            </a:r>
          </a:p>
        </p:txBody>
      </p:sp>
      <p:sp>
        <p:nvSpPr>
          <p:cNvPr id="6" name="TextBox 5">
            <a:extLst>
              <a:ext uri="{FF2B5EF4-FFF2-40B4-BE49-F238E27FC236}">
                <a16:creationId xmlns:a16="http://schemas.microsoft.com/office/drawing/2014/main" id="{1299F77E-60E9-4332-A7D2-FFD46F033145}"/>
              </a:ext>
            </a:extLst>
          </p:cNvPr>
          <p:cNvSpPr txBox="1"/>
          <p:nvPr/>
        </p:nvSpPr>
        <p:spPr>
          <a:xfrm>
            <a:off x="131110" y="2294057"/>
            <a:ext cx="4212290" cy="4154984"/>
          </a:xfrm>
          <a:prstGeom prst="rect">
            <a:avLst/>
          </a:prstGeom>
          <a:solidFill>
            <a:schemeClr val="bg1"/>
          </a:solidFill>
        </p:spPr>
        <p:txBody>
          <a:bodyPr wrap="square" rtlCol="0">
            <a:spAutoFit/>
          </a:bodyPr>
          <a:lstStyle/>
          <a:p>
            <a:r>
              <a:rPr lang="en-AU" sz="2400" b="1" dirty="0">
                <a:solidFill>
                  <a:srgbClr val="339999"/>
                </a:solidFill>
              </a:rPr>
              <a:t>What we will cover</a:t>
            </a:r>
          </a:p>
          <a:p>
            <a:pPr marL="342900" indent="-342900">
              <a:buFont typeface="Arial" panose="020B0604020202020204" pitchFamily="34" charset="0"/>
              <a:buChar char="•"/>
            </a:pPr>
            <a:r>
              <a:rPr lang="en-AU" sz="2400" dirty="0"/>
              <a:t>What is bullying?</a:t>
            </a:r>
          </a:p>
          <a:p>
            <a:pPr marL="342900" indent="-342900">
              <a:buFont typeface="Arial" panose="020B0604020202020204" pitchFamily="34" charset="0"/>
              <a:buChar char="•"/>
            </a:pPr>
            <a:r>
              <a:rPr lang="en-AU" sz="2400" dirty="0"/>
              <a:t>Common bullying myths</a:t>
            </a:r>
          </a:p>
          <a:p>
            <a:pPr marL="342900" indent="-342900">
              <a:buFont typeface="Arial" panose="020B0604020202020204" pitchFamily="34" charset="0"/>
              <a:buChar char="•"/>
            </a:pPr>
            <a:r>
              <a:rPr lang="en-AU" sz="2400" dirty="0"/>
              <a:t>Bullying prevention within </a:t>
            </a:r>
            <a:r>
              <a:rPr lang="en-AU" sz="2400" dirty="0">
                <a:solidFill>
                  <a:srgbClr val="339999"/>
                </a:solidFill>
              </a:rPr>
              <a:t>&lt;our school&gt;</a:t>
            </a:r>
          </a:p>
          <a:p>
            <a:pPr marL="342900" indent="-342900">
              <a:buFont typeface="Arial" panose="020B0604020202020204" pitchFamily="34" charset="0"/>
              <a:buChar char="•"/>
            </a:pPr>
            <a:r>
              <a:rPr lang="en-AU" sz="2400" dirty="0"/>
              <a:t>How do I know if my child may be experiencing bullying?</a:t>
            </a:r>
          </a:p>
          <a:p>
            <a:pPr marL="342900" indent="-342900">
              <a:buFont typeface="Arial" panose="020B0604020202020204" pitchFamily="34" charset="0"/>
              <a:buChar char="•"/>
            </a:pPr>
            <a:r>
              <a:rPr lang="en-AU" sz="2400" dirty="0"/>
              <a:t>What parents can do</a:t>
            </a:r>
          </a:p>
          <a:p>
            <a:pPr marL="342900" indent="-342900">
              <a:buFont typeface="Arial" panose="020B0604020202020204" pitchFamily="34" charset="0"/>
              <a:buChar char="•"/>
            </a:pPr>
            <a:r>
              <a:rPr lang="en-AU" sz="2400" dirty="0"/>
              <a:t>How our school responds to bullying?</a:t>
            </a:r>
          </a:p>
        </p:txBody>
      </p:sp>
    </p:spTree>
    <p:extLst>
      <p:ext uri="{BB962C8B-B14F-4D97-AF65-F5344CB8AC3E}">
        <p14:creationId xmlns:p14="http://schemas.microsoft.com/office/powerpoint/2010/main" val="10738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title="What is bullying? - National Definition of Bullying">
            <a:hlinkClick r:id="" action="ppaction://media"/>
            <a:extLst>
              <a:ext uri="{FF2B5EF4-FFF2-40B4-BE49-F238E27FC236}">
                <a16:creationId xmlns:a16="http://schemas.microsoft.com/office/drawing/2014/main" id="{A5A8B01B-58F6-415C-810F-BD294A5D1666}"/>
              </a:ext>
            </a:extLst>
          </p:cNvPr>
          <p:cNvPicPr>
            <a:picLocks noRot="1" noChangeAspect="1"/>
          </p:cNvPicPr>
          <p:nvPr>
            <a:videoFile r:link="rId1"/>
          </p:nvPr>
        </p:nvPicPr>
        <p:blipFill>
          <a:blip r:embed="rId4"/>
          <a:stretch>
            <a:fillRect/>
          </a:stretch>
        </p:blipFill>
        <p:spPr>
          <a:xfrm>
            <a:off x="0" y="768334"/>
            <a:ext cx="9144000" cy="5232416"/>
          </a:xfrm>
          <a:prstGeom prst="rect">
            <a:avLst/>
          </a:prstGeom>
        </p:spPr>
      </p:pic>
    </p:spTree>
    <p:extLst>
      <p:ext uri="{BB962C8B-B14F-4D97-AF65-F5344CB8AC3E}">
        <p14:creationId xmlns:p14="http://schemas.microsoft.com/office/powerpoint/2010/main" val="386974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32DD4-A999-BB46-B032-4EDCFB62828E}"/>
              </a:ext>
            </a:extLst>
          </p:cNvPr>
          <p:cNvSpPr>
            <a:spLocks noGrp="1"/>
          </p:cNvSpPr>
          <p:nvPr>
            <p:ph sz="half" idx="14"/>
          </p:nvPr>
        </p:nvSpPr>
        <p:spPr>
          <a:xfrm>
            <a:off x="4572000" y="2025276"/>
            <a:ext cx="3960000" cy="4051306"/>
          </a:xfrm>
        </p:spPr>
        <p:txBody>
          <a:bodyPr/>
          <a:lstStyle/>
          <a:p>
            <a:pPr marL="0" indent="0">
              <a:buNone/>
            </a:pPr>
            <a:r>
              <a:rPr lang="en-AU" sz="2400" b="1" dirty="0">
                <a:solidFill>
                  <a:srgbClr val="339999"/>
                </a:solidFill>
              </a:rPr>
              <a:t>Bullying is:</a:t>
            </a:r>
            <a:endParaRPr lang="en-AU" sz="2400" dirty="0">
              <a:solidFill>
                <a:srgbClr val="339999"/>
              </a:solidFill>
            </a:endParaRPr>
          </a:p>
          <a:p>
            <a:r>
              <a:rPr lang="en-US" sz="2400" dirty="0"/>
              <a:t>A misuse of power in relationships</a:t>
            </a:r>
          </a:p>
          <a:p>
            <a:r>
              <a:rPr lang="en-US" sz="2400" dirty="0"/>
              <a:t>Ongoing, repeated and deliberate set of behaviours</a:t>
            </a:r>
          </a:p>
          <a:p>
            <a:r>
              <a:rPr lang="en-US" sz="2400" dirty="0"/>
              <a:t>Hurtful and damaging to all people involved</a:t>
            </a:r>
          </a:p>
        </p:txBody>
      </p:sp>
      <p:sp>
        <p:nvSpPr>
          <p:cNvPr id="4" name="Footer Placeholder 3">
            <a:extLst>
              <a:ext uri="{FF2B5EF4-FFF2-40B4-BE49-F238E27FC236}">
                <a16:creationId xmlns:a16="http://schemas.microsoft.com/office/drawing/2014/main" id="{3CA7B787-49BC-4247-96B9-4A75CD6E12EE}"/>
              </a:ext>
            </a:extLst>
          </p:cNvPr>
          <p:cNvSpPr>
            <a:spLocks noGrp="1"/>
          </p:cNvSpPr>
          <p:nvPr>
            <p:ph type="ftr" sz="quarter" idx="15"/>
          </p:nvPr>
        </p:nvSpPr>
        <p:spPr/>
        <p:txBody>
          <a:bodyPr/>
          <a:lstStyle/>
          <a:p>
            <a:pPr>
              <a:defRPr/>
            </a:pPr>
            <a:r>
              <a:rPr lang="en-US"/>
              <a:t>Bullying prevention</a:t>
            </a:r>
            <a:endParaRPr lang="en-US" dirty="0"/>
          </a:p>
        </p:txBody>
      </p:sp>
      <p:sp>
        <p:nvSpPr>
          <p:cNvPr id="5" name="Title 4">
            <a:extLst>
              <a:ext uri="{FF2B5EF4-FFF2-40B4-BE49-F238E27FC236}">
                <a16:creationId xmlns:a16="http://schemas.microsoft.com/office/drawing/2014/main" id="{E64A3407-DC83-DD46-ADD7-1692DAF0DDE8}"/>
              </a:ext>
            </a:extLst>
          </p:cNvPr>
          <p:cNvSpPr>
            <a:spLocks noGrp="1"/>
          </p:cNvSpPr>
          <p:nvPr>
            <p:ph type="title"/>
          </p:nvPr>
        </p:nvSpPr>
        <p:spPr>
          <a:xfrm>
            <a:off x="457200" y="353959"/>
            <a:ext cx="7354957" cy="393505"/>
          </a:xfrm>
        </p:spPr>
        <p:txBody>
          <a:bodyPr/>
          <a:lstStyle/>
          <a:p>
            <a:r>
              <a:rPr lang="en-US" sz="4800" cap="none" dirty="0"/>
              <a:t>National definition of bullying</a:t>
            </a:r>
          </a:p>
        </p:txBody>
      </p:sp>
      <p:pic>
        <p:nvPicPr>
          <p:cNvPr id="9" name="Picture 2" descr="Bullying No Way">
            <a:extLst>
              <a:ext uri="{FF2B5EF4-FFF2-40B4-BE49-F238E27FC236}">
                <a16:creationId xmlns:a16="http://schemas.microsoft.com/office/drawing/2014/main" id="{15BEBE3F-8130-4764-A0E7-D8D714201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02" y="2116583"/>
            <a:ext cx="3959999" cy="395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70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989409D-1B74-F44C-934C-BB5A6656CD3E}"/>
              </a:ext>
            </a:extLst>
          </p:cNvPr>
          <p:cNvSpPr>
            <a:spLocks noGrp="1"/>
          </p:cNvSpPr>
          <p:nvPr>
            <p:ph type="ftr" sz="quarter" idx="13"/>
          </p:nvPr>
        </p:nvSpPr>
        <p:spPr/>
        <p:txBody>
          <a:bodyPr/>
          <a:lstStyle/>
          <a:p>
            <a:pPr>
              <a:defRPr/>
            </a:pPr>
            <a:r>
              <a:rPr lang="en-US" dirty="0"/>
              <a:t>Bullying prevention</a:t>
            </a:r>
          </a:p>
        </p:txBody>
      </p:sp>
      <p:sp>
        <p:nvSpPr>
          <p:cNvPr id="5" name="Title 4">
            <a:extLst>
              <a:ext uri="{FF2B5EF4-FFF2-40B4-BE49-F238E27FC236}">
                <a16:creationId xmlns:a16="http://schemas.microsoft.com/office/drawing/2014/main" id="{8B5E3070-D02D-AD44-9DF2-FD161F29E246}"/>
              </a:ext>
            </a:extLst>
          </p:cNvPr>
          <p:cNvSpPr>
            <a:spLocks noGrp="1"/>
          </p:cNvSpPr>
          <p:nvPr>
            <p:ph type="title"/>
          </p:nvPr>
        </p:nvSpPr>
        <p:spPr>
          <a:xfrm>
            <a:off x="457200" y="319723"/>
            <a:ext cx="7354957" cy="393505"/>
          </a:xfrm>
        </p:spPr>
        <p:txBody>
          <a:bodyPr/>
          <a:lstStyle/>
          <a:p>
            <a:r>
              <a:rPr lang="en-US" sz="4800" cap="none" dirty="0"/>
              <a:t>Myths about bullying</a:t>
            </a:r>
          </a:p>
        </p:txBody>
      </p:sp>
      <p:pic>
        <p:nvPicPr>
          <p:cNvPr id="15" name="Picture 14" descr="A group of people sitting around a table&#10;&#10;Description automatically generated with medium confidence">
            <a:extLst>
              <a:ext uri="{FF2B5EF4-FFF2-40B4-BE49-F238E27FC236}">
                <a16:creationId xmlns:a16="http://schemas.microsoft.com/office/drawing/2014/main" id="{D8DB9891-0AF0-4B38-8405-D9E9D87422E0}"/>
              </a:ext>
            </a:extLst>
          </p:cNvPr>
          <p:cNvPicPr>
            <a:picLocks noChangeAspect="1"/>
          </p:cNvPicPr>
          <p:nvPr/>
        </p:nvPicPr>
        <p:blipFill>
          <a:blip r:embed="rId3"/>
          <a:stretch>
            <a:fillRect/>
          </a:stretch>
        </p:blipFill>
        <p:spPr>
          <a:xfrm>
            <a:off x="1117599" y="1720398"/>
            <a:ext cx="6905837" cy="4603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Speech Bubble: Rectangle with Corners Rounded 7">
            <a:extLst>
              <a:ext uri="{FF2B5EF4-FFF2-40B4-BE49-F238E27FC236}">
                <a16:creationId xmlns:a16="http://schemas.microsoft.com/office/drawing/2014/main" id="{5980BF9F-B5B6-42F4-B10F-33470B99E516}"/>
              </a:ext>
            </a:extLst>
          </p:cNvPr>
          <p:cNvSpPr/>
          <p:nvPr/>
        </p:nvSpPr>
        <p:spPr>
          <a:xfrm>
            <a:off x="1502199" y="1162979"/>
            <a:ext cx="1732844" cy="1006565"/>
          </a:xfrm>
          <a:prstGeom prst="wedgeRoundRectCallout">
            <a:avLst>
              <a:gd name="adj1" fmla="val -39258"/>
              <a:gd name="adj2" fmla="val 78286"/>
              <a:gd name="adj3" fmla="val 16667"/>
            </a:avLst>
          </a:prstGeom>
          <a:solidFill>
            <a:schemeClr val="bg1"/>
          </a:solidFill>
          <a:ln>
            <a:solidFill>
              <a:srgbClr val="3399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b="1" dirty="0">
                <a:solidFill>
                  <a:srgbClr val="339999"/>
                </a:solidFill>
              </a:rPr>
              <a:t>Bullying is a normal part of growing up</a:t>
            </a:r>
          </a:p>
        </p:txBody>
      </p:sp>
      <p:sp>
        <p:nvSpPr>
          <p:cNvPr id="10" name="Speech Bubble: Rectangle with Corners Rounded 9">
            <a:extLst>
              <a:ext uri="{FF2B5EF4-FFF2-40B4-BE49-F238E27FC236}">
                <a16:creationId xmlns:a16="http://schemas.microsoft.com/office/drawing/2014/main" id="{EB49568E-CF40-40A3-A5B2-5D1C9B31D2F6}"/>
              </a:ext>
            </a:extLst>
          </p:cNvPr>
          <p:cNvSpPr/>
          <p:nvPr/>
        </p:nvSpPr>
        <p:spPr>
          <a:xfrm>
            <a:off x="2358074" y="4475276"/>
            <a:ext cx="2377979" cy="704357"/>
          </a:xfrm>
          <a:prstGeom prst="wedgeRoundRectCallout">
            <a:avLst>
              <a:gd name="adj1" fmla="val -52871"/>
              <a:gd name="adj2" fmla="val -83053"/>
              <a:gd name="adj3" fmla="val 16667"/>
            </a:avLst>
          </a:prstGeom>
          <a:solidFill>
            <a:schemeClr val="bg1"/>
          </a:solidFill>
          <a:ln>
            <a:solidFill>
              <a:srgbClr val="3399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b="1" dirty="0">
                <a:solidFill>
                  <a:srgbClr val="339999"/>
                </a:solidFill>
              </a:rPr>
              <a:t>Just ignore them and they will go away</a:t>
            </a:r>
          </a:p>
        </p:txBody>
      </p:sp>
      <p:sp>
        <p:nvSpPr>
          <p:cNvPr id="11" name="Speech Bubble: Rectangle with Corners Rounded 10">
            <a:extLst>
              <a:ext uri="{FF2B5EF4-FFF2-40B4-BE49-F238E27FC236}">
                <a16:creationId xmlns:a16="http://schemas.microsoft.com/office/drawing/2014/main" id="{C3C7C7B1-605A-43E4-BDD3-DD144FA600C8}"/>
              </a:ext>
            </a:extLst>
          </p:cNvPr>
          <p:cNvSpPr/>
          <p:nvPr/>
        </p:nvSpPr>
        <p:spPr>
          <a:xfrm>
            <a:off x="6185728" y="4910395"/>
            <a:ext cx="2501072" cy="704357"/>
          </a:xfrm>
          <a:prstGeom prst="wedgeRoundRectCallout">
            <a:avLst>
              <a:gd name="adj1" fmla="val -43840"/>
              <a:gd name="adj2" fmla="val -119617"/>
              <a:gd name="adj3" fmla="val 16667"/>
            </a:avLst>
          </a:prstGeom>
          <a:solidFill>
            <a:schemeClr val="bg1"/>
          </a:solidFill>
          <a:ln>
            <a:solidFill>
              <a:srgbClr val="3399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AU" b="1" dirty="0">
                <a:solidFill>
                  <a:srgbClr val="339999"/>
                </a:solidFill>
              </a:rPr>
              <a:t>Bullying makes kids tougher</a:t>
            </a:r>
          </a:p>
        </p:txBody>
      </p:sp>
      <p:sp>
        <p:nvSpPr>
          <p:cNvPr id="16" name="Thought Bubble: Cloud 15">
            <a:extLst>
              <a:ext uri="{FF2B5EF4-FFF2-40B4-BE49-F238E27FC236}">
                <a16:creationId xmlns:a16="http://schemas.microsoft.com/office/drawing/2014/main" id="{700D0E31-B25F-4448-BF5A-8EF70D80BC45}"/>
              </a:ext>
            </a:extLst>
          </p:cNvPr>
          <p:cNvSpPr/>
          <p:nvPr/>
        </p:nvSpPr>
        <p:spPr>
          <a:xfrm>
            <a:off x="3823836" y="1338714"/>
            <a:ext cx="1732843" cy="1044010"/>
          </a:xfrm>
          <a:prstGeom prst="cloudCallout">
            <a:avLst/>
          </a:prstGeom>
          <a:solidFill>
            <a:schemeClr val="bg1"/>
          </a:solidFill>
          <a:ln>
            <a:solidFill>
              <a:srgbClr val="33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dirty="0">
              <a:solidFill>
                <a:srgbClr val="339999"/>
              </a:solidFill>
            </a:endParaRPr>
          </a:p>
          <a:p>
            <a:pPr algn="ctr"/>
            <a:r>
              <a:rPr lang="en-AU" b="1" dirty="0">
                <a:solidFill>
                  <a:srgbClr val="339999"/>
                </a:solidFill>
              </a:rPr>
              <a:t>Just try harder to fit in</a:t>
            </a:r>
          </a:p>
          <a:p>
            <a:pPr algn="ctr"/>
            <a:endParaRPr lang="en-AU" dirty="0"/>
          </a:p>
        </p:txBody>
      </p:sp>
      <p:sp>
        <p:nvSpPr>
          <p:cNvPr id="17" name="Thought Bubble: Cloud 16">
            <a:extLst>
              <a:ext uri="{FF2B5EF4-FFF2-40B4-BE49-F238E27FC236}">
                <a16:creationId xmlns:a16="http://schemas.microsoft.com/office/drawing/2014/main" id="{34BE5ECB-8C2A-42DD-BF2D-B18E75F42EB6}"/>
              </a:ext>
            </a:extLst>
          </p:cNvPr>
          <p:cNvSpPr/>
          <p:nvPr/>
        </p:nvSpPr>
        <p:spPr>
          <a:xfrm>
            <a:off x="288501" y="5296190"/>
            <a:ext cx="2080120" cy="1006565"/>
          </a:xfrm>
          <a:prstGeom prst="cloudCallout">
            <a:avLst>
              <a:gd name="adj1" fmla="val -11064"/>
              <a:gd name="adj2" fmla="val -95214"/>
            </a:avLst>
          </a:prstGeom>
          <a:solidFill>
            <a:schemeClr val="bg1"/>
          </a:solidFill>
          <a:ln>
            <a:solidFill>
              <a:srgbClr val="33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dirty="0">
              <a:solidFill>
                <a:srgbClr val="339999"/>
              </a:solidFill>
            </a:endParaRPr>
          </a:p>
          <a:p>
            <a:pPr algn="ctr"/>
            <a:r>
              <a:rPr lang="en-AU" b="1" dirty="0">
                <a:solidFill>
                  <a:srgbClr val="339999"/>
                </a:solidFill>
              </a:rPr>
              <a:t>Bullying is easy to spot</a:t>
            </a:r>
          </a:p>
          <a:p>
            <a:pPr algn="ctr"/>
            <a:endParaRPr lang="en-AU" dirty="0"/>
          </a:p>
        </p:txBody>
      </p:sp>
      <p:sp>
        <p:nvSpPr>
          <p:cNvPr id="18" name="Thought Bubble: Cloud 17">
            <a:extLst>
              <a:ext uri="{FF2B5EF4-FFF2-40B4-BE49-F238E27FC236}">
                <a16:creationId xmlns:a16="http://schemas.microsoft.com/office/drawing/2014/main" id="{9E2C3004-67D5-41E4-A307-4C67DEE7C2A2}"/>
              </a:ext>
            </a:extLst>
          </p:cNvPr>
          <p:cNvSpPr/>
          <p:nvPr/>
        </p:nvSpPr>
        <p:spPr>
          <a:xfrm>
            <a:off x="5556679" y="1501637"/>
            <a:ext cx="2085122" cy="1458342"/>
          </a:xfrm>
          <a:prstGeom prst="cloudCallout">
            <a:avLst>
              <a:gd name="adj1" fmla="val -42946"/>
              <a:gd name="adj2" fmla="val 63529"/>
            </a:avLst>
          </a:prstGeom>
          <a:solidFill>
            <a:schemeClr val="bg1"/>
          </a:solidFill>
          <a:ln>
            <a:solidFill>
              <a:srgbClr val="33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1" dirty="0">
              <a:solidFill>
                <a:srgbClr val="339999"/>
              </a:solidFill>
            </a:endParaRPr>
          </a:p>
          <a:p>
            <a:pPr algn="ctr"/>
            <a:r>
              <a:rPr lang="en-AU" b="1" dirty="0">
                <a:solidFill>
                  <a:srgbClr val="339999"/>
                </a:solidFill>
              </a:rPr>
              <a:t>Reporting bullying will only make it worse</a:t>
            </a:r>
          </a:p>
          <a:p>
            <a:pPr algn="ctr"/>
            <a:endParaRPr lang="en-AU" dirty="0"/>
          </a:p>
        </p:txBody>
      </p:sp>
    </p:spTree>
    <p:extLst>
      <p:ext uri="{BB962C8B-B14F-4D97-AF65-F5344CB8AC3E}">
        <p14:creationId xmlns:p14="http://schemas.microsoft.com/office/powerpoint/2010/main" val="174699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descr="A group of people sitting at a table&#10;&#10;Description automatically generated with medium confidence">
            <a:extLst>
              <a:ext uri="{FF2B5EF4-FFF2-40B4-BE49-F238E27FC236}">
                <a16:creationId xmlns:a16="http://schemas.microsoft.com/office/drawing/2014/main" id="{D36CACC7-814D-42DF-8729-EFCFCC020072}"/>
              </a:ext>
            </a:extLst>
          </p:cNvPr>
          <p:cNvPicPr>
            <a:picLocks noGrp="1" noChangeAspect="1"/>
          </p:cNvPicPr>
          <p:nvPr>
            <p:ph sz="quarter" idx="10"/>
          </p:nvPr>
        </p:nvPicPr>
        <p:blipFill>
          <a:blip r:embed="rId3"/>
          <a:stretch>
            <a:fillRect/>
          </a:stretch>
        </p:blipFill>
        <p:spPr>
          <a:xfrm>
            <a:off x="0" y="758345"/>
            <a:ext cx="9144000" cy="6103310"/>
          </a:xfrm>
        </p:spPr>
      </p:pic>
      <p:pic>
        <p:nvPicPr>
          <p:cNvPr id="3" name="Picture 2">
            <a:extLst>
              <a:ext uri="{FF2B5EF4-FFF2-40B4-BE49-F238E27FC236}">
                <a16:creationId xmlns:a16="http://schemas.microsoft.com/office/drawing/2014/main" id="{4EEB5196-27C6-7D44-A9D8-FB2356FB8F88}"/>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t="2755" b="-833"/>
          <a:stretch/>
        </p:blipFill>
        <p:spPr>
          <a:xfrm>
            <a:off x="0" y="0"/>
            <a:ext cx="9144000" cy="1836000"/>
          </a:xfrm>
          <a:prstGeom prst="rect">
            <a:avLst/>
          </a:prstGeom>
        </p:spPr>
      </p:pic>
      <p:pic>
        <p:nvPicPr>
          <p:cNvPr id="11" name="Picture 10">
            <a:extLst>
              <a:ext uri="{FF2B5EF4-FFF2-40B4-BE49-F238E27FC236}">
                <a16:creationId xmlns:a16="http://schemas.microsoft.com/office/drawing/2014/main" id="{F10B6B25-87E0-A946-B830-6E12FDBA57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94"/>
          <a:stretch/>
        </p:blipFill>
        <p:spPr>
          <a:xfrm>
            <a:off x="0" y="-10510"/>
            <a:ext cx="9144000" cy="1744355"/>
          </a:xfrm>
          <a:prstGeom prst="rect">
            <a:avLst/>
          </a:prstGeom>
        </p:spPr>
      </p:pic>
      <p:sp>
        <p:nvSpPr>
          <p:cNvPr id="5" name="Title 1">
            <a:extLst>
              <a:ext uri="{FF2B5EF4-FFF2-40B4-BE49-F238E27FC236}">
                <a16:creationId xmlns:a16="http://schemas.microsoft.com/office/drawing/2014/main" id="{B05D3A7B-2B0D-9C46-BA4F-40142878026E}"/>
              </a:ext>
            </a:extLst>
          </p:cNvPr>
          <p:cNvSpPr txBox="1">
            <a:spLocks/>
          </p:cNvSpPr>
          <p:nvPr/>
        </p:nvSpPr>
        <p:spPr>
          <a:xfrm>
            <a:off x="226421" y="302672"/>
            <a:ext cx="8691158" cy="482708"/>
          </a:xfrm>
          <a:prstGeom prst="rect">
            <a:avLst/>
          </a:prstGeom>
        </p:spPr>
        <p:txBody>
          <a:bodyPr lIns="0" tIns="0" rIns="0" bIns="0" anchor="ctr" anchorCtr="0"/>
          <a:lstStyle>
            <a:lvl1pPr algn="l" defTabSz="457200" rtl="0" eaLnBrk="0" fontAlgn="base" hangingPunct="0">
              <a:lnSpc>
                <a:spcPct val="85000"/>
              </a:lnSpc>
              <a:spcBef>
                <a:spcPct val="0"/>
              </a:spcBef>
              <a:spcAft>
                <a:spcPct val="0"/>
              </a:spcAft>
              <a:defRPr sz="4000" b="1" kern="1200" cap="all" baseline="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cap="none" dirty="0">
                <a:solidFill>
                  <a:srgbClr val="002855"/>
                </a:solidFill>
              </a:rPr>
              <a:t>Bullying prevention at our school</a:t>
            </a:r>
          </a:p>
        </p:txBody>
      </p:sp>
    </p:spTree>
    <p:extLst>
      <p:ext uri="{BB962C8B-B14F-4D97-AF65-F5344CB8AC3E}">
        <p14:creationId xmlns:p14="http://schemas.microsoft.com/office/powerpoint/2010/main" val="236924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CA2AC-3EEF-E94E-8312-F4733F85F82F}"/>
              </a:ext>
            </a:extLst>
          </p:cNvPr>
          <p:cNvSpPr>
            <a:spLocks noGrp="1"/>
          </p:cNvSpPr>
          <p:nvPr>
            <p:ph sz="half" idx="10"/>
          </p:nvPr>
        </p:nvSpPr>
        <p:spPr>
          <a:xfrm>
            <a:off x="321732" y="4205771"/>
            <a:ext cx="3960000" cy="1680988"/>
          </a:xfrm>
        </p:spPr>
        <p:txBody>
          <a:bodyPr/>
          <a:lstStyle/>
          <a:p>
            <a:pPr marL="0" indent="0">
              <a:buNone/>
            </a:pPr>
            <a:r>
              <a:rPr lang="en-AU" sz="2400" dirty="0">
                <a:solidFill>
                  <a:srgbClr val="339999"/>
                </a:solidFill>
              </a:rPr>
              <a:t>What bullying is</a:t>
            </a:r>
          </a:p>
          <a:p>
            <a:pPr marL="0" indent="0">
              <a:buNone/>
            </a:pPr>
            <a:r>
              <a:rPr lang="en-AU" sz="2400" dirty="0">
                <a:solidFill>
                  <a:srgbClr val="339999"/>
                </a:solidFill>
              </a:rPr>
              <a:t>The different types of bullying</a:t>
            </a:r>
          </a:p>
          <a:p>
            <a:pPr marL="0" indent="0">
              <a:buNone/>
            </a:pPr>
            <a:r>
              <a:rPr lang="en-AU" sz="2400" dirty="0">
                <a:solidFill>
                  <a:srgbClr val="339999"/>
                </a:solidFill>
              </a:rPr>
              <a:t>Steps to take if your child is experiencing bullying</a:t>
            </a:r>
          </a:p>
        </p:txBody>
      </p:sp>
      <p:sp>
        <p:nvSpPr>
          <p:cNvPr id="6" name="Footer Placeholder 5">
            <a:extLst>
              <a:ext uri="{FF2B5EF4-FFF2-40B4-BE49-F238E27FC236}">
                <a16:creationId xmlns:a16="http://schemas.microsoft.com/office/drawing/2014/main" id="{93C90531-B4EA-8540-A4DD-D9DD1D4274F0}"/>
              </a:ext>
            </a:extLst>
          </p:cNvPr>
          <p:cNvSpPr>
            <a:spLocks noGrp="1"/>
          </p:cNvSpPr>
          <p:nvPr>
            <p:ph type="ftr" sz="quarter" idx="13"/>
          </p:nvPr>
        </p:nvSpPr>
        <p:spPr/>
        <p:txBody>
          <a:bodyPr/>
          <a:lstStyle/>
          <a:p>
            <a:pPr>
              <a:defRPr/>
            </a:pPr>
            <a:r>
              <a:rPr lang="en-US" dirty="0"/>
              <a:t>Bullying prevention</a:t>
            </a:r>
          </a:p>
        </p:txBody>
      </p:sp>
      <p:sp>
        <p:nvSpPr>
          <p:cNvPr id="7" name="Title 6">
            <a:extLst>
              <a:ext uri="{FF2B5EF4-FFF2-40B4-BE49-F238E27FC236}">
                <a16:creationId xmlns:a16="http://schemas.microsoft.com/office/drawing/2014/main" id="{60E51685-444A-F048-8ABB-EDC4361DBB64}"/>
              </a:ext>
            </a:extLst>
          </p:cNvPr>
          <p:cNvSpPr>
            <a:spLocks noGrp="1"/>
          </p:cNvSpPr>
          <p:nvPr>
            <p:ph type="title"/>
          </p:nvPr>
        </p:nvSpPr>
        <p:spPr>
          <a:xfrm>
            <a:off x="321732" y="307878"/>
            <a:ext cx="8094133" cy="393505"/>
          </a:xfrm>
        </p:spPr>
        <p:txBody>
          <a:bodyPr/>
          <a:lstStyle/>
          <a:p>
            <a:r>
              <a:rPr lang="en-US" sz="4800" cap="none" dirty="0"/>
              <a:t>What your children are learning about bullying </a:t>
            </a:r>
          </a:p>
        </p:txBody>
      </p:sp>
      <p:cxnSp>
        <p:nvCxnSpPr>
          <p:cNvPr id="8" name="Straight Connector 7">
            <a:extLst>
              <a:ext uri="{FF2B5EF4-FFF2-40B4-BE49-F238E27FC236}">
                <a16:creationId xmlns:a16="http://schemas.microsoft.com/office/drawing/2014/main" id="{53F00626-4C7E-B94B-8088-85C66213FCCC}"/>
              </a:ext>
            </a:extLst>
          </p:cNvPr>
          <p:cNvCxnSpPr>
            <a:cxnSpLocks/>
          </p:cNvCxnSpPr>
          <p:nvPr/>
        </p:nvCxnSpPr>
        <p:spPr>
          <a:xfrm>
            <a:off x="457200" y="6141398"/>
            <a:ext cx="8229600" cy="0"/>
          </a:xfrm>
          <a:prstGeom prst="line">
            <a:avLst/>
          </a:prstGeom>
          <a:ln w="38100" cap="rnd">
            <a:solidFill>
              <a:srgbClr val="339999"/>
            </a:solidFill>
            <a:prstDash val="sysDot"/>
          </a:ln>
          <a:effectLst>
            <a:outerShdw sx="1000" sy="1000" rotWithShape="0">
              <a:srgbClr val="000000"/>
            </a:outerShdw>
            <a:softEdge rad="0"/>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B5BF33AD-04D3-4467-8C7E-C75B0E697C28}"/>
              </a:ext>
            </a:extLst>
          </p:cNvPr>
          <p:cNvSpPr>
            <a:spLocks noGrp="1"/>
          </p:cNvSpPr>
          <p:nvPr>
            <p:ph sz="half" idx="2"/>
          </p:nvPr>
        </p:nvSpPr>
        <p:spPr>
          <a:xfrm>
            <a:off x="4572000" y="4205771"/>
            <a:ext cx="4114800" cy="1493324"/>
          </a:xfrm>
        </p:spPr>
        <p:txBody>
          <a:bodyPr/>
          <a:lstStyle/>
          <a:p>
            <a:pPr marL="0" indent="0">
              <a:buNone/>
            </a:pPr>
            <a:r>
              <a:rPr lang="en-AU" sz="2400" dirty="0">
                <a:solidFill>
                  <a:srgbClr val="339999"/>
                </a:solidFill>
              </a:rPr>
              <a:t>What your child can do if they are a bystander</a:t>
            </a:r>
          </a:p>
          <a:p>
            <a:pPr marL="0" indent="0">
              <a:buNone/>
            </a:pPr>
            <a:r>
              <a:rPr lang="en-AU" sz="2400" dirty="0">
                <a:solidFill>
                  <a:srgbClr val="339999"/>
                </a:solidFill>
              </a:rPr>
              <a:t>Proactive ways to create positive environments to prevent bullying</a:t>
            </a:r>
          </a:p>
        </p:txBody>
      </p:sp>
      <p:pic>
        <p:nvPicPr>
          <p:cNvPr id="21" name="Content Placeholder 20" descr="A picture containing person&#10;&#10;Description automatically generated">
            <a:extLst>
              <a:ext uri="{FF2B5EF4-FFF2-40B4-BE49-F238E27FC236}">
                <a16:creationId xmlns:a16="http://schemas.microsoft.com/office/drawing/2014/main" id="{CF6E4AFF-B682-4C60-8F87-3F0B4300475E}"/>
              </a:ext>
            </a:extLst>
          </p:cNvPr>
          <p:cNvPicPr>
            <a:picLocks noGrp="1" noChangeAspect="1"/>
          </p:cNvPicPr>
          <p:nvPr>
            <p:ph sz="half" idx="1"/>
          </p:nvPr>
        </p:nvPicPr>
        <p:blipFill>
          <a:blip r:embed="rId3"/>
          <a:stretch>
            <a:fillRect/>
          </a:stretch>
        </p:blipFill>
        <p:spPr>
          <a:xfrm>
            <a:off x="1423168" y="1997075"/>
            <a:ext cx="6297664" cy="1913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629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CA2AC-3EEF-E94E-8312-F4733F85F82F}"/>
              </a:ext>
            </a:extLst>
          </p:cNvPr>
          <p:cNvSpPr>
            <a:spLocks noGrp="1"/>
          </p:cNvSpPr>
          <p:nvPr>
            <p:ph sz="half" idx="10"/>
          </p:nvPr>
        </p:nvSpPr>
        <p:spPr>
          <a:xfrm>
            <a:off x="611998" y="2056260"/>
            <a:ext cx="8074800" cy="1680988"/>
          </a:xfrm>
        </p:spPr>
        <p:txBody>
          <a:bodyPr/>
          <a:lstStyle/>
          <a:p>
            <a:pPr marL="0" indent="0">
              <a:buNone/>
            </a:pPr>
            <a:r>
              <a:rPr lang="en-AU" sz="2400" b="1" dirty="0">
                <a:solidFill>
                  <a:srgbClr val="339999"/>
                </a:solidFill>
              </a:rPr>
              <a:t>Australian Curriculum: Personal and Social Capability</a:t>
            </a:r>
          </a:p>
          <a:p>
            <a:pPr marL="0" indent="0">
              <a:buNone/>
            </a:pPr>
            <a:r>
              <a:rPr lang="en-AU" sz="2400" dirty="0">
                <a:solidFill>
                  <a:schemeClr val="tx1"/>
                </a:solidFill>
              </a:rPr>
              <a:t>Covers: Bullying prevention, conflict resolution, self-awareness and social awareness </a:t>
            </a:r>
          </a:p>
        </p:txBody>
      </p:sp>
      <p:sp>
        <p:nvSpPr>
          <p:cNvPr id="6" name="Footer Placeholder 5">
            <a:extLst>
              <a:ext uri="{FF2B5EF4-FFF2-40B4-BE49-F238E27FC236}">
                <a16:creationId xmlns:a16="http://schemas.microsoft.com/office/drawing/2014/main" id="{93C90531-B4EA-8540-A4DD-D9DD1D4274F0}"/>
              </a:ext>
            </a:extLst>
          </p:cNvPr>
          <p:cNvSpPr>
            <a:spLocks noGrp="1"/>
          </p:cNvSpPr>
          <p:nvPr>
            <p:ph type="ftr" sz="quarter" idx="13"/>
          </p:nvPr>
        </p:nvSpPr>
        <p:spPr/>
        <p:txBody>
          <a:bodyPr/>
          <a:lstStyle/>
          <a:p>
            <a:pPr>
              <a:defRPr/>
            </a:pPr>
            <a:r>
              <a:rPr lang="en-US" dirty="0"/>
              <a:t>Bullying prevention</a:t>
            </a:r>
          </a:p>
        </p:txBody>
      </p:sp>
      <p:sp>
        <p:nvSpPr>
          <p:cNvPr id="7" name="Title 6">
            <a:extLst>
              <a:ext uri="{FF2B5EF4-FFF2-40B4-BE49-F238E27FC236}">
                <a16:creationId xmlns:a16="http://schemas.microsoft.com/office/drawing/2014/main" id="{60E51685-444A-F048-8ABB-EDC4361DBB64}"/>
              </a:ext>
            </a:extLst>
          </p:cNvPr>
          <p:cNvSpPr>
            <a:spLocks noGrp="1"/>
          </p:cNvSpPr>
          <p:nvPr>
            <p:ph type="title"/>
          </p:nvPr>
        </p:nvSpPr>
        <p:spPr>
          <a:xfrm>
            <a:off x="341067" y="158084"/>
            <a:ext cx="7658100" cy="393505"/>
          </a:xfrm>
        </p:spPr>
        <p:txBody>
          <a:bodyPr/>
          <a:lstStyle/>
          <a:p>
            <a:r>
              <a:rPr lang="en-US" sz="4800" cap="none" dirty="0"/>
              <a:t>What your children are learning about bullying </a:t>
            </a:r>
            <a:endParaRPr lang="en-US" sz="4800" dirty="0"/>
          </a:p>
        </p:txBody>
      </p:sp>
      <p:cxnSp>
        <p:nvCxnSpPr>
          <p:cNvPr id="8" name="Straight Connector 7">
            <a:extLst>
              <a:ext uri="{FF2B5EF4-FFF2-40B4-BE49-F238E27FC236}">
                <a16:creationId xmlns:a16="http://schemas.microsoft.com/office/drawing/2014/main" id="{53F00626-4C7E-B94B-8088-85C66213FCCC}"/>
              </a:ext>
            </a:extLst>
          </p:cNvPr>
          <p:cNvCxnSpPr>
            <a:cxnSpLocks/>
          </p:cNvCxnSpPr>
          <p:nvPr/>
        </p:nvCxnSpPr>
        <p:spPr>
          <a:xfrm>
            <a:off x="457200" y="6141398"/>
            <a:ext cx="8229600" cy="0"/>
          </a:xfrm>
          <a:prstGeom prst="line">
            <a:avLst/>
          </a:prstGeom>
          <a:ln w="38100" cap="rnd">
            <a:solidFill>
              <a:srgbClr val="339999"/>
            </a:solidFill>
            <a:prstDash val="sysDot"/>
          </a:ln>
          <a:effectLst>
            <a:outerShdw sx="1000" sy="1000" rotWithShape="0">
              <a:srgbClr val="000000"/>
            </a:outerShdw>
            <a:softEdge rad="0"/>
          </a:effectLst>
        </p:spPr>
        <p:style>
          <a:lnRef idx="2">
            <a:schemeClr val="accent1"/>
          </a:lnRef>
          <a:fillRef idx="0">
            <a:schemeClr val="accent1"/>
          </a:fillRef>
          <a:effectRef idx="1">
            <a:schemeClr val="accent1"/>
          </a:effectRef>
          <a:fontRef idx="minor">
            <a:schemeClr val="tx1"/>
          </a:fontRef>
        </p:style>
      </p:cxnSp>
      <p:sp>
        <p:nvSpPr>
          <p:cNvPr id="10" name="Content Placeholder 9">
            <a:extLst>
              <a:ext uri="{FF2B5EF4-FFF2-40B4-BE49-F238E27FC236}">
                <a16:creationId xmlns:a16="http://schemas.microsoft.com/office/drawing/2014/main" id="{B5BF33AD-04D3-4467-8C7E-C75B0E697C28}"/>
              </a:ext>
            </a:extLst>
          </p:cNvPr>
          <p:cNvSpPr>
            <a:spLocks noGrp="1"/>
          </p:cNvSpPr>
          <p:nvPr>
            <p:ph sz="half" idx="2"/>
          </p:nvPr>
        </p:nvSpPr>
        <p:spPr>
          <a:xfrm>
            <a:off x="611999" y="3458754"/>
            <a:ext cx="8210267" cy="1265644"/>
          </a:xfrm>
        </p:spPr>
        <p:txBody>
          <a:bodyPr/>
          <a:lstStyle/>
          <a:p>
            <a:pPr marL="0" indent="0">
              <a:buNone/>
            </a:pPr>
            <a:r>
              <a:rPr lang="en-AU" sz="2400" b="1" dirty="0">
                <a:solidFill>
                  <a:srgbClr val="339999"/>
                </a:solidFill>
              </a:rPr>
              <a:t>Keeping Safe: Child Protection Curriculum</a:t>
            </a:r>
          </a:p>
          <a:p>
            <a:pPr marL="0" indent="0">
              <a:buNone/>
            </a:pPr>
            <a:r>
              <a:rPr lang="en-AU" sz="2400" dirty="0">
                <a:solidFill>
                  <a:schemeClr val="tx1"/>
                </a:solidFill>
              </a:rPr>
              <a:t>Healthy and respectful relationships, power in relationships, online safety</a:t>
            </a:r>
          </a:p>
        </p:txBody>
      </p:sp>
      <p:sp>
        <p:nvSpPr>
          <p:cNvPr id="11" name="Content Placeholder 9">
            <a:extLst>
              <a:ext uri="{FF2B5EF4-FFF2-40B4-BE49-F238E27FC236}">
                <a16:creationId xmlns:a16="http://schemas.microsoft.com/office/drawing/2014/main" id="{DEE5ACE8-406C-4812-82CD-991202875C0A}"/>
              </a:ext>
            </a:extLst>
          </p:cNvPr>
          <p:cNvSpPr txBox="1">
            <a:spLocks/>
          </p:cNvSpPr>
          <p:nvPr/>
        </p:nvSpPr>
        <p:spPr>
          <a:xfrm>
            <a:off x="612000" y="4677079"/>
            <a:ext cx="8074800" cy="1265644"/>
          </a:xfrm>
          <a:prstGeom prst="rect">
            <a:avLst/>
          </a:prstGeom>
        </p:spPr>
        <p:txBody>
          <a:bodyPr lIns="0" tIns="0" rIns="0" bIns="0"/>
          <a:lstStyle>
            <a:lvl1pPr marL="342900" indent="-342900" algn="l" defTabSz="457200" rtl="0" eaLnBrk="1" fontAlgn="base" hangingPunct="1">
              <a:spcBef>
                <a:spcPts val="984"/>
              </a:spcBef>
              <a:spcAft>
                <a:spcPct val="0"/>
              </a:spcAft>
              <a:buFont typeface="Arial" panose="020B0604020202020204" pitchFamily="34" charset="0"/>
              <a:buChar char="•"/>
              <a:defRPr sz="1600" kern="1200">
                <a:solidFill>
                  <a:srgbClr val="4D4D4C"/>
                </a:solidFill>
                <a:latin typeface="+mn-lt"/>
                <a:ea typeface="ＭＳ Ｐゴシック" charset="0"/>
                <a:cs typeface="ＭＳ Ｐゴシック" charset="0"/>
              </a:defRPr>
            </a:lvl1pPr>
            <a:lvl2pPr marL="742950" indent="-285750" algn="l" defTabSz="457200" rtl="0" eaLnBrk="1" fontAlgn="base" hangingPunct="1">
              <a:spcBef>
                <a:spcPts val="984"/>
              </a:spcBef>
              <a:spcAft>
                <a:spcPct val="0"/>
              </a:spcAft>
              <a:buFont typeface="Arial" panose="020B0604020202020204" pitchFamily="34" charset="0"/>
              <a:buChar char="–"/>
              <a:defRPr sz="1600" kern="1200">
                <a:solidFill>
                  <a:srgbClr val="4D4D4C"/>
                </a:solidFill>
                <a:latin typeface="+mn-lt"/>
                <a:ea typeface="ＭＳ Ｐゴシック" charset="0"/>
                <a:cs typeface="+mn-cs"/>
              </a:defRPr>
            </a:lvl2pPr>
            <a:lvl3pPr marL="1143000" indent="-228600" algn="l" defTabSz="457200" rtl="0" eaLnBrk="1" fontAlgn="base" hangingPunct="1">
              <a:spcBef>
                <a:spcPts val="984"/>
              </a:spcBef>
              <a:spcAft>
                <a:spcPct val="0"/>
              </a:spcAft>
              <a:buFont typeface="Arial" panose="020B0604020202020204" pitchFamily="34" charset="0"/>
              <a:buChar char="•"/>
              <a:defRPr sz="1600" kern="1200">
                <a:solidFill>
                  <a:srgbClr val="4D4D4C"/>
                </a:solidFill>
                <a:latin typeface="+mn-lt"/>
                <a:ea typeface="ＭＳ Ｐゴシック" charset="0"/>
                <a:cs typeface="+mn-cs"/>
              </a:defRPr>
            </a:lvl3pPr>
            <a:lvl4pPr marL="1600200" indent="-228600" algn="l" defTabSz="457200" rtl="0" eaLnBrk="1" fontAlgn="base" hangingPunct="1">
              <a:spcBef>
                <a:spcPts val="984"/>
              </a:spcBef>
              <a:spcAft>
                <a:spcPct val="0"/>
              </a:spcAft>
              <a:buFont typeface="Arial" panose="020B0604020202020204" pitchFamily="34" charset="0"/>
              <a:buChar char="–"/>
              <a:defRPr sz="1600" kern="1200">
                <a:solidFill>
                  <a:srgbClr val="4D4D4C"/>
                </a:solidFill>
                <a:latin typeface="+mn-lt"/>
                <a:ea typeface="ＭＳ Ｐゴシック" charset="0"/>
                <a:cs typeface="+mn-cs"/>
              </a:defRPr>
            </a:lvl4pPr>
            <a:lvl5pPr marL="2057400" indent="-228600" algn="l" defTabSz="457200" rtl="0" eaLnBrk="1" fontAlgn="base" hangingPunct="1">
              <a:spcBef>
                <a:spcPts val="984"/>
              </a:spcBef>
              <a:spcAft>
                <a:spcPct val="0"/>
              </a:spcAft>
              <a:buFont typeface="Arial" panose="020B0604020202020204" pitchFamily="34" charset="0"/>
              <a:buChar char="»"/>
              <a:defRPr sz="1600" kern="1200">
                <a:solidFill>
                  <a:srgbClr val="4D4D4C"/>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2400" b="1" dirty="0">
                <a:solidFill>
                  <a:srgbClr val="339999"/>
                </a:solidFill>
              </a:rPr>
              <a:t>*OPTIONAL* Our school programs</a:t>
            </a:r>
          </a:p>
          <a:p>
            <a:pPr marL="0" indent="0">
              <a:buFont typeface="Arial" panose="020B0604020202020204" pitchFamily="34" charset="0"/>
              <a:buNone/>
            </a:pPr>
            <a:r>
              <a:rPr lang="en-AU" sz="2400" dirty="0">
                <a:solidFill>
                  <a:schemeClr val="tx1"/>
                </a:solidFill>
              </a:rPr>
              <a:t>Like peer support programs or the National Day of Action against Bullying and Violence social and emotional programs.</a:t>
            </a:r>
          </a:p>
        </p:txBody>
      </p:sp>
    </p:spTree>
    <p:extLst>
      <p:ext uri="{BB962C8B-B14F-4D97-AF65-F5344CB8AC3E}">
        <p14:creationId xmlns:p14="http://schemas.microsoft.com/office/powerpoint/2010/main" val="2705933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ule 6 parent presentation for schools" id="{FB36322E-A016-4C47-942F-12ACE7FA0C5D}" vid="{607AAFCD-D8DE-4130-AC17-0060C84059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D257099907BF4AFDAA2E1AD3064833F5" version="1.0.0">
  <systemFields>
    <field name="Objective-Id">
      <value order="0">A8453092</value>
    </field>
    <field name="Objective-Title">
      <value order="0">Bullying prevention and response parent presentation V.4 (A8393761)</value>
    </field>
    <field name="Objective-Description">
      <value order="0"/>
    </field>
    <field name="Objective-CreationStamp">
      <value order="0">2022-06-21T03:35:30Z</value>
    </field>
    <field name="Objective-IsApproved">
      <value order="0">false</value>
    </field>
    <field name="Objective-IsPublished">
      <value order="0">false</value>
    </field>
    <field name="Objective-DatePublished">
      <value order="0"/>
    </field>
    <field name="Objective-ModificationStamp">
      <value order="0">2022-08-18T03:50:17Z</value>
    </field>
    <field name="Objective-Owner">
      <value order="0">Lydia De L'Amour</value>
    </field>
    <field name="Objective-Path">
      <value order="0">Objective Global Folder:Department for Education:CHILD AND STUDENT WELLBEING:Operational Projects and Programs:Engagement and Wellbeing - Projects and Programs:Anti-bullying:Training modules for school staff (Plink) - parents &amp; carers - bullying prevention:Draft copy</value>
    </field>
    <field name="Objective-Parent">
      <value order="0">Draft copy</value>
    </field>
    <field name="Objective-State">
      <value order="0">Being Edited</value>
    </field>
    <field name="Objective-VersionId">
      <value order="0">vA10726909</value>
    </field>
    <field name="Objective-Version">
      <value order="0">0.10</value>
    </field>
    <field name="Objective-VersionNumber">
      <value order="0">10</value>
    </field>
    <field name="Objective-VersionComment">
      <value order="0"/>
    </field>
    <field name="Objective-FileNumber">
      <value order="0">DE21/17691</value>
    </field>
    <field name="Objective-Classification">
      <value order="0"/>
    </field>
    <field name="Objective-Caveats">
      <value order="0"/>
    </field>
  </systemFields>
  <catalogues>
    <catalogue name="Standard Electronic Document Type Catalogue" type="type" ori="id:cA8">
      <field name="Objective-Business Unit">
        <value order="0">SUPPORT AND INCLUSION DIVISION : ENGAGEMENT AND WELLBEING</value>
      </field>
      <field name="Objective-Education Sites and Services">
        <value order="0"/>
      </field>
      <field name="Objective-Document Type">
        <value order="0">Presentation</value>
      </field>
      <field name="Objective-Security Classification">
        <value order="0">OFFICIAL</value>
      </field>
      <field name="Objective-Physical Copy on File">
        <value order="0"/>
      </field>
      <field name="Objective-Description - Abstract">
        <value order="0"/>
      </field>
      <field name="Objective-Loose Document in Transit to">
        <value order="0"/>
      </field>
      <field name="Objective-Date Modified - Legacy">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D257099907BF4AFDAA2E1AD3064833F5"/>
  </ds:schemaRefs>
</ds:datastoreItem>
</file>

<file path=docProps/app.xml><?xml version="1.0" encoding="utf-8"?>
<Properties xmlns="http://schemas.openxmlformats.org/officeDocument/2006/extended-properties" xmlns:vt="http://schemas.openxmlformats.org/officeDocument/2006/docPropsVTypes">
  <Template>module 6 parent presentation for schools</Template>
  <TotalTime>590</TotalTime>
  <Words>3074</Words>
  <Application>Microsoft Office PowerPoint</Application>
  <PresentationFormat>On-screen Show (4:3)</PresentationFormat>
  <Paragraphs>279</Paragraphs>
  <Slides>17</Slides>
  <Notes>17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lato</vt:lpstr>
      <vt:lpstr>merriweather</vt:lpstr>
      <vt:lpstr>Museo Sans</vt:lpstr>
      <vt:lpstr>Symbol</vt:lpstr>
      <vt:lpstr>Wingdings</vt:lpstr>
      <vt:lpstr>Office Theme</vt:lpstr>
      <vt:lpstr>Bullying prevention and response</vt:lpstr>
      <vt:lpstr>South Australian children and young people are thriving in safe environments that promote positive relationships, safety and wellbeing so that they can achieve their full potential.  Department for Education Bullying Prevention Strategy “Connected” – A community approach to bullying prevention within the school gates </vt:lpstr>
      <vt:lpstr>PowerPoint Presentation</vt:lpstr>
      <vt:lpstr>PowerPoint Presentation</vt:lpstr>
      <vt:lpstr>National definition of bullying</vt:lpstr>
      <vt:lpstr>Myths about bullying</vt:lpstr>
      <vt:lpstr>PowerPoint Presentation</vt:lpstr>
      <vt:lpstr>What your children are learning about bullying </vt:lpstr>
      <vt:lpstr>What your children are learning about bullying </vt:lpstr>
      <vt:lpstr>PowerPoint Presentation</vt:lpstr>
      <vt:lpstr>Spot these common signs</vt:lpstr>
      <vt:lpstr>Clear and open communication in prevention</vt:lpstr>
      <vt:lpstr>Zoe’s bullying story  </vt:lpstr>
      <vt:lpstr>PowerPoint Presentation</vt:lpstr>
      <vt:lpstr>Our school’s bullying prevention policy</vt:lpstr>
      <vt:lpstr>Helpful resources about bullying</vt:lpstr>
      <vt:lpstr>Bullying prevention and response</vt:lpstr>
    </vt:vector>
  </TitlesOfParts>
  <Manager>Lydia.DeLAmour@sa.gov.au</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prevention and response parent presentation</dc:title>
  <dc:creator>Penman, Amy (Education)</dc:creator>
  <cp:keywords>Bullying prevention, teaching practice, bullying support for parents, parents and bullying</cp:keywords>
  <cp:lastModifiedBy>Penman, Amy (Education)</cp:lastModifiedBy>
  <cp:revision>29</cp:revision>
  <dcterms:created xsi:type="dcterms:W3CDTF">2022-05-23T05:03:16Z</dcterms:created>
  <dcterms:modified xsi:type="dcterms:W3CDTF">2022-08-18T03:51:55Z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A8453092</vt:lpwstr>
  </property>
  <property fmtid="{D5CDD505-2E9C-101B-9397-08002B2CF9AE}" pid="4" name="Objective-Title">
    <vt:lpwstr>Bullying prevention and response parent presentation V.4 (A8393761)</vt:lpwstr>
  </property>
  <property fmtid="{D5CDD505-2E9C-101B-9397-08002B2CF9AE}" pid="5" name="Objective-Description">
    <vt:lpwstr/>
  </property>
  <property fmtid="{D5CDD505-2E9C-101B-9397-08002B2CF9AE}" pid="6" name="Objective-CreationStamp">
    <vt:filetime>2022-06-21T03:37:38Z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2022-08-18T03:50:17Z</vt:filetime>
  </property>
  <property fmtid="{D5CDD505-2E9C-101B-9397-08002B2CF9AE}" pid="11" name="Objective-Owner">
    <vt:lpwstr>Lydia De L'Amour</vt:lpwstr>
  </property>
  <property fmtid="{D5CDD505-2E9C-101B-9397-08002B2CF9AE}" pid="12" name="Objective-Path">
    <vt:lpwstr>Objective Global Folder:Department for Education:CHILD AND STUDENT WELLBEING:Operational Projects and Programs:Engagement and Wellbeing - Projects and Programs:Anti-bullying:Training modules for school staff (Plink) - parents &amp; carers - bullying prevention:Draft copy:</vt:lpwstr>
  </property>
  <property fmtid="{D5CDD505-2E9C-101B-9397-08002B2CF9AE}" pid="13" name="Objective-Parent">
    <vt:lpwstr>Draft copy</vt:lpwstr>
  </property>
  <property fmtid="{D5CDD505-2E9C-101B-9397-08002B2CF9AE}" pid="14" name="Objective-State">
    <vt:lpwstr>Being Edited</vt:lpwstr>
  </property>
  <property fmtid="{D5CDD505-2E9C-101B-9397-08002B2CF9AE}" pid="15" name="Objective-VersionId">
    <vt:lpwstr>vA10726909</vt:lpwstr>
  </property>
  <property fmtid="{D5CDD505-2E9C-101B-9397-08002B2CF9AE}" pid="16" name="Objective-Version">
    <vt:lpwstr>0.10</vt:lpwstr>
  </property>
  <property fmtid="{D5CDD505-2E9C-101B-9397-08002B2CF9AE}" pid="17" name="Objective-VersionNumber">
    <vt:r8>10</vt:r8>
  </property>
  <property fmtid="{D5CDD505-2E9C-101B-9397-08002B2CF9AE}" pid="18" name="Objective-VersionComment">
    <vt:lpwstr/>
  </property>
  <property fmtid="{D5CDD505-2E9C-101B-9397-08002B2CF9AE}" pid="19" name="Objective-FileNumber">
    <vt:lpwstr>DE21/17691</vt:lpwstr>
  </property>
  <property fmtid="{D5CDD505-2E9C-101B-9397-08002B2CF9AE}" pid="20" name="Objective-Classification">
    <vt:lpwstr>[Inherited - none]</vt:lpwstr>
  </property>
  <property fmtid="{D5CDD505-2E9C-101B-9397-08002B2CF9AE}" pid="21" name="Objective-Caveats">
    <vt:lpwstr/>
  </property>
  <property fmtid="{D5CDD505-2E9C-101B-9397-08002B2CF9AE}" pid="22" name="Objective-Business Unit">
    <vt:lpwstr>SUPPORT AND INCLUSION DIVISION:ENGAGEMENT AND WELLBEING</vt:lpwstr>
  </property>
  <property fmtid="{D5CDD505-2E9C-101B-9397-08002B2CF9AE}" pid="23" name="Objective-Education Sites and Services">
    <vt:lpwstr/>
  </property>
  <property fmtid="{D5CDD505-2E9C-101B-9397-08002B2CF9AE}" pid="24" name="Objective-Document Type">
    <vt:lpwstr>Presentation</vt:lpwstr>
  </property>
  <property fmtid="{D5CDD505-2E9C-101B-9397-08002B2CF9AE}" pid="25" name="Objective-Security Classification">
    <vt:lpwstr>OFFICIAL</vt:lpwstr>
  </property>
  <property fmtid="{D5CDD505-2E9C-101B-9397-08002B2CF9AE}" pid="26" name="Objective-Physical Copy on File">
    <vt:lpwstr/>
  </property>
  <property fmtid="{D5CDD505-2E9C-101B-9397-08002B2CF9AE}" pid="27" name="Objective-Description - Abstract">
    <vt:lpwstr/>
  </property>
  <property fmtid="{D5CDD505-2E9C-101B-9397-08002B2CF9AE}" pid="28" name="Objective-Loose Document in Transit to">
    <vt:lpwstr/>
  </property>
  <property fmtid="{D5CDD505-2E9C-101B-9397-08002B2CF9AE}" pid="29" name="Objective-Date Modified - Legacy">
    <vt:lpwstr/>
  </property>
  <property fmtid="{D5CDD505-2E9C-101B-9397-08002B2CF9AE}" pid="30" name="Objective-Comment">
    <vt:lpwstr/>
  </property>
</Properties>
</file>